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0" r:id="rId2"/>
    <p:sldId id="294" r:id="rId3"/>
    <p:sldId id="261" r:id="rId4"/>
    <p:sldId id="282" r:id="rId5"/>
    <p:sldId id="283" r:id="rId6"/>
    <p:sldId id="295" r:id="rId7"/>
    <p:sldId id="297" r:id="rId8"/>
    <p:sldId id="298" r:id="rId9"/>
    <p:sldId id="300" r:id="rId10"/>
    <p:sldId id="273" r:id="rId11"/>
    <p:sldId id="276" r:id="rId12"/>
    <p:sldId id="279" r:id="rId13"/>
    <p:sldId id="277" r:id="rId14"/>
    <p:sldId id="278" r:id="rId15"/>
    <p:sldId id="285" r:id="rId16"/>
    <p:sldId id="260" r:id="rId17"/>
    <p:sldId id="286" r:id="rId18"/>
    <p:sldId id="293" r:id="rId19"/>
    <p:sldId id="302" r:id="rId20"/>
    <p:sldId id="29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D16D02-F11F-4152-BA22-B46063A10226}"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en-US"/>
        </a:p>
      </dgm:t>
    </dgm:pt>
    <dgm:pt modelId="{7FE85261-1BDB-4C1A-94FD-FFE6F4AB95F1}">
      <dgm:prSet phldrT="[Text]" custT="1"/>
      <dgm:spPr/>
      <dgm:t>
        <a:bodyPr/>
        <a:lstStyle/>
        <a:p>
          <a:r>
            <a:rPr lang="en-US" sz="2400" b="1" dirty="0" smtClean="0">
              <a:solidFill>
                <a:schemeClr val="bg1"/>
              </a:solidFill>
            </a:rPr>
            <a:t>Sources of Conflict</a:t>
          </a:r>
          <a:endParaRPr lang="en-US" sz="2400" b="1" dirty="0">
            <a:solidFill>
              <a:schemeClr val="bg1"/>
            </a:solidFill>
          </a:endParaRPr>
        </a:p>
      </dgm:t>
    </dgm:pt>
    <dgm:pt modelId="{FE8982C4-A6D7-4878-845F-D8036C6F1EDD}" type="parTrans" cxnId="{AC5CD820-D929-4769-B6D1-BCF5D988EF56}">
      <dgm:prSet/>
      <dgm:spPr/>
      <dgm:t>
        <a:bodyPr/>
        <a:lstStyle/>
        <a:p>
          <a:endParaRPr lang="en-US" sz="2400" b="1">
            <a:solidFill>
              <a:schemeClr val="bg1"/>
            </a:solidFill>
          </a:endParaRPr>
        </a:p>
      </dgm:t>
    </dgm:pt>
    <dgm:pt modelId="{AB58C6FE-C89A-49B6-AC3E-658E20629D97}" type="sibTrans" cxnId="{AC5CD820-D929-4769-B6D1-BCF5D988EF56}">
      <dgm:prSet/>
      <dgm:spPr/>
      <dgm:t>
        <a:bodyPr/>
        <a:lstStyle/>
        <a:p>
          <a:endParaRPr lang="en-US" sz="2400" b="1">
            <a:solidFill>
              <a:schemeClr val="bg1"/>
            </a:solidFill>
          </a:endParaRPr>
        </a:p>
      </dgm:t>
    </dgm:pt>
    <dgm:pt modelId="{15B6167C-80F6-4B4B-B8A0-08B2C19FE565}">
      <dgm:prSet phldrT="[Text]" custT="1"/>
      <dgm:spPr/>
      <dgm:t>
        <a:bodyPr/>
        <a:lstStyle/>
        <a:p>
          <a:r>
            <a:rPr lang="en-US" sz="2400" b="1" dirty="0" smtClean="0">
              <a:solidFill>
                <a:schemeClr val="bg1"/>
              </a:solidFill>
            </a:rPr>
            <a:t>Value Conflict</a:t>
          </a:r>
          <a:endParaRPr lang="en-US" sz="2400" b="1" dirty="0">
            <a:solidFill>
              <a:schemeClr val="bg1"/>
            </a:solidFill>
          </a:endParaRPr>
        </a:p>
      </dgm:t>
    </dgm:pt>
    <dgm:pt modelId="{A07F84B9-C7A0-4FDF-AD10-324D373F7E53}" type="parTrans" cxnId="{45AC0C1A-3086-446E-ADE1-A76914168509}">
      <dgm:prSet/>
      <dgm:spPr/>
      <dgm:t>
        <a:bodyPr/>
        <a:lstStyle/>
        <a:p>
          <a:endParaRPr lang="en-US" sz="2400" b="1">
            <a:solidFill>
              <a:schemeClr val="bg1"/>
            </a:solidFill>
          </a:endParaRPr>
        </a:p>
      </dgm:t>
    </dgm:pt>
    <dgm:pt modelId="{804509A2-8F7F-4EA1-A564-1D87A748A998}" type="sibTrans" cxnId="{45AC0C1A-3086-446E-ADE1-A76914168509}">
      <dgm:prSet/>
      <dgm:spPr/>
      <dgm:t>
        <a:bodyPr/>
        <a:lstStyle/>
        <a:p>
          <a:endParaRPr lang="en-US" sz="2400" b="1">
            <a:solidFill>
              <a:schemeClr val="bg1"/>
            </a:solidFill>
          </a:endParaRPr>
        </a:p>
      </dgm:t>
    </dgm:pt>
    <dgm:pt modelId="{060C2558-DB1A-4BDE-BF8E-FEF3BD899EF6}">
      <dgm:prSet phldrT="[Text]" custT="1"/>
      <dgm:spPr/>
      <dgm:t>
        <a:bodyPr/>
        <a:lstStyle/>
        <a:p>
          <a:r>
            <a:rPr lang="en-US" sz="2400" b="1" dirty="0" smtClean="0">
              <a:solidFill>
                <a:schemeClr val="bg1"/>
              </a:solidFill>
            </a:rPr>
            <a:t>Data Conflict</a:t>
          </a:r>
          <a:endParaRPr lang="en-US" sz="2400" b="1" dirty="0">
            <a:solidFill>
              <a:schemeClr val="bg1"/>
            </a:solidFill>
          </a:endParaRPr>
        </a:p>
      </dgm:t>
    </dgm:pt>
    <dgm:pt modelId="{49E857EB-22F2-4D88-8BE6-EF9379701C9D}" type="parTrans" cxnId="{97C9BA10-B12A-4A83-8899-2F81E23CD409}">
      <dgm:prSet/>
      <dgm:spPr/>
      <dgm:t>
        <a:bodyPr/>
        <a:lstStyle/>
        <a:p>
          <a:endParaRPr lang="en-US" sz="2400" b="1">
            <a:solidFill>
              <a:schemeClr val="bg1"/>
            </a:solidFill>
          </a:endParaRPr>
        </a:p>
      </dgm:t>
    </dgm:pt>
    <dgm:pt modelId="{A0422429-C06B-4D80-BC17-5D152A80F332}" type="sibTrans" cxnId="{97C9BA10-B12A-4A83-8899-2F81E23CD409}">
      <dgm:prSet/>
      <dgm:spPr/>
      <dgm:t>
        <a:bodyPr/>
        <a:lstStyle/>
        <a:p>
          <a:endParaRPr lang="en-US" sz="2400" b="1">
            <a:solidFill>
              <a:schemeClr val="bg1"/>
            </a:solidFill>
          </a:endParaRPr>
        </a:p>
      </dgm:t>
    </dgm:pt>
    <dgm:pt modelId="{4E4E3E0E-66C9-484E-A2F7-E51566EA675F}">
      <dgm:prSet phldrT="[Text]" custT="1"/>
      <dgm:spPr/>
      <dgm:t>
        <a:bodyPr/>
        <a:lstStyle/>
        <a:p>
          <a:r>
            <a:rPr lang="en-US" sz="2400" b="1" dirty="0" smtClean="0">
              <a:solidFill>
                <a:schemeClr val="bg1"/>
              </a:solidFill>
            </a:rPr>
            <a:t>Interest Conflict</a:t>
          </a:r>
          <a:endParaRPr lang="en-US" sz="2400" b="1" dirty="0">
            <a:solidFill>
              <a:schemeClr val="bg1"/>
            </a:solidFill>
          </a:endParaRPr>
        </a:p>
      </dgm:t>
    </dgm:pt>
    <dgm:pt modelId="{E5CC05FB-0950-4FF8-8C73-9990F2B7D0A9}" type="parTrans" cxnId="{1E2777EE-EA81-4F87-A7B8-393FA5BB6A8F}">
      <dgm:prSet/>
      <dgm:spPr/>
      <dgm:t>
        <a:bodyPr/>
        <a:lstStyle/>
        <a:p>
          <a:endParaRPr lang="en-US" sz="2400" b="1">
            <a:solidFill>
              <a:schemeClr val="bg1"/>
            </a:solidFill>
          </a:endParaRPr>
        </a:p>
      </dgm:t>
    </dgm:pt>
    <dgm:pt modelId="{A45B1E5C-504A-42F4-BFCB-2E9E4E67B46A}" type="sibTrans" cxnId="{1E2777EE-EA81-4F87-A7B8-393FA5BB6A8F}">
      <dgm:prSet/>
      <dgm:spPr/>
      <dgm:t>
        <a:bodyPr/>
        <a:lstStyle/>
        <a:p>
          <a:endParaRPr lang="en-US" sz="2400" b="1">
            <a:solidFill>
              <a:schemeClr val="bg1"/>
            </a:solidFill>
          </a:endParaRPr>
        </a:p>
      </dgm:t>
    </dgm:pt>
    <dgm:pt modelId="{C9313659-D7F5-4CCD-B9E9-0593EDA74EEB}">
      <dgm:prSet phldrT="[Text]" custT="1"/>
      <dgm:spPr/>
      <dgm:t>
        <a:bodyPr/>
        <a:lstStyle/>
        <a:p>
          <a:r>
            <a:rPr lang="en-US" sz="2400" b="1" dirty="0" smtClean="0">
              <a:solidFill>
                <a:schemeClr val="bg1"/>
              </a:solidFill>
            </a:rPr>
            <a:t>Structural Conflict</a:t>
          </a:r>
          <a:endParaRPr lang="en-US" sz="2400" b="1" dirty="0">
            <a:solidFill>
              <a:schemeClr val="bg1"/>
            </a:solidFill>
          </a:endParaRPr>
        </a:p>
      </dgm:t>
    </dgm:pt>
    <dgm:pt modelId="{06C06FF7-D42D-44E8-B91C-804E700D9E41}" type="parTrans" cxnId="{DB5E1DFD-06A6-4A20-89C5-30D840BBD0CE}">
      <dgm:prSet/>
      <dgm:spPr/>
      <dgm:t>
        <a:bodyPr/>
        <a:lstStyle/>
        <a:p>
          <a:endParaRPr lang="en-US" sz="2400" b="1">
            <a:solidFill>
              <a:schemeClr val="bg1"/>
            </a:solidFill>
          </a:endParaRPr>
        </a:p>
      </dgm:t>
    </dgm:pt>
    <dgm:pt modelId="{870856FA-6E81-4BEC-9A06-875AF5376DAC}" type="sibTrans" cxnId="{DB5E1DFD-06A6-4A20-89C5-30D840BBD0CE}">
      <dgm:prSet/>
      <dgm:spPr/>
      <dgm:t>
        <a:bodyPr/>
        <a:lstStyle/>
        <a:p>
          <a:endParaRPr lang="en-US" sz="2400" b="1">
            <a:solidFill>
              <a:schemeClr val="bg1"/>
            </a:solidFill>
          </a:endParaRPr>
        </a:p>
      </dgm:t>
    </dgm:pt>
    <dgm:pt modelId="{419569C8-B712-4727-A551-C151E5D11151}" type="pres">
      <dgm:prSet presAssocID="{A3D16D02-F11F-4152-BA22-B46063A10226}" presName="Name0" presStyleCnt="0">
        <dgm:presLayoutVars>
          <dgm:chMax val="1"/>
          <dgm:dir/>
          <dgm:animLvl val="ctr"/>
          <dgm:resizeHandles val="exact"/>
        </dgm:presLayoutVars>
      </dgm:prSet>
      <dgm:spPr/>
      <dgm:t>
        <a:bodyPr/>
        <a:lstStyle/>
        <a:p>
          <a:endParaRPr lang="en-US"/>
        </a:p>
      </dgm:t>
    </dgm:pt>
    <dgm:pt modelId="{67830359-C8E7-45C8-AE92-BEC944AE0B85}" type="pres">
      <dgm:prSet presAssocID="{7FE85261-1BDB-4C1A-94FD-FFE6F4AB95F1}" presName="centerShape" presStyleLbl="node0" presStyleIdx="0" presStyleCnt="1"/>
      <dgm:spPr/>
      <dgm:t>
        <a:bodyPr/>
        <a:lstStyle/>
        <a:p>
          <a:endParaRPr lang="en-US"/>
        </a:p>
      </dgm:t>
    </dgm:pt>
    <dgm:pt modelId="{04D89A6C-3E7D-4127-8FA2-0E36519B30EC}" type="pres">
      <dgm:prSet presAssocID="{15B6167C-80F6-4B4B-B8A0-08B2C19FE565}" presName="node" presStyleLbl="node1" presStyleIdx="0" presStyleCnt="4" custScaleX="119906" custScaleY="106837">
        <dgm:presLayoutVars>
          <dgm:bulletEnabled val="1"/>
        </dgm:presLayoutVars>
      </dgm:prSet>
      <dgm:spPr/>
      <dgm:t>
        <a:bodyPr/>
        <a:lstStyle/>
        <a:p>
          <a:endParaRPr lang="en-US"/>
        </a:p>
      </dgm:t>
    </dgm:pt>
    <dgm:pt modelId="{9BF3AC3B-1CF2-46C9-AF6D-2F6102593ADE}" type="pres">
      <dgm:prSet presAssocID="{15B6167C-80F6-4B4B-B8A0-08B2C19FE565}" presName="dummy" presStyleCnt="0"/>
      <dgm:spPr/>
    </dgm:pt>
    <dgm:pt modelId="{D95C6A57-5BDB-4C8E-BE74-C8EB1AAD4146}" type="pres">
      <dgm:prSet presAssocID="{804509A2-8F7F-4EA1-A564-1D87A748A998}" presName="sibTrans" presStyleLbl="sibTrans2D1" presStyleIdx="0" presStyleCnt="4"/>
      <dgm:spPr/>
      <dgm:t>
        <a:bodyPr/>
        <a:lstStyle/>
        <a:p>
          <a:endParaRPr lang="en-US"/>
        </a:p>
      </dgm:t>
    </dgm:pt>
    <dgm:pt modelId="{795CB547-37C9-4E8E-9FC0-A73C20CE9C65}" type="pres">
      <dgm:prSet presAssocID="{060C2558-DB1A-4BDE-BF8E-FEF3BD899EF6}" presName="node" presStyleLbl="node1" presStyleIdx="1" presStyleCnt="4" custScaleX="122076" custScaleY="105587">
        <dgm:presLayoutVars>
          <dgm:bulletEnabled val="1"/>
        </dgm:presLayoutVars>
      </dgm:prSet>
      <dgm:spPr/>
      <dgm:t>
        <a:bodyPr/>
        <a:lstStyle/>
        <a:p>
          <a:endParaRPr lang="en-US"/>
        </a:p>
      </dgm:t>
    </dgm:pt>
    <dgm:pt modelId="{68BC50D4-3E6D-44C7-AA4D-F893C20AC01C}" type="pres">
      <dgm:prSet presAssocID="{060C2558-DB1A-4BDE-BF8E-FEF3BD899EF6}" presName="dummy" presStyleCnt="0"/>
      <dgm:spPr/>
    </dgm:pt>
    <dgm:pt modelId="{1913AFEE-CD0E-4EEE-9CC8-1780816F2D88}" type="pres">
      <dgm:prSet presAssocID="{A0422429-C06B-4D80-BC17-5D152A80F332}" presName="sibTrans" presStyleLbl="sibTrans2D1" presStyleIdx="1" presStyleCnt="4"/>
      <dgm:spPr/>
      <dgm:t>
        <a:bodyPr/>
        <a:lstStyle/>
        <a:p>
          <a:endParaRPr lang="en-US"/>
        </a:p>
      </dgm:t>
    </dgm:pt>
    <dgm:pt modelId="{A7CBB77E-F08B-40A5-A26A-FB83031B068D}" type="pres">
      <dgm:prSet presAssocID="{4E4E3E0E-66C9-484E-A2F7-E51566EA675F}" presName="node" presStyleLbl="node1" presStyleIdx="2" presStyleCnt="4" custScaleX="120044">
        <dgm:presLayoutVars>
          <dgm:bulletEnabled val="1"/>
        </dgm:presLayoutVars>
      </dgm:prSet>
      <dgm:spPr/>
      <dgm:t>
        <a:bodyPr/>
        <a:lstStyle/>
        <a:p>
          <a:endParaRPr lang="en-US"/>
        </a:p>
      </dgm:t>
    </dgm:pt>
    <dgm:pt modelId="{193C43D4-3477-49DF-9276-DE6D595279CA}" type="pres">
      <dgm:prSet presAssocID="{4E4E3E0E-66C9-484E-A2F7-E51566EA675F}" presName="dummy" presStyleCnt="0"/>
      <dgm:spPr/>
    </dgm:pt>
    <dgm:pt modelId="{47CCA77D-479A-4453-943E-CDE6EE43F15F}" type="pres">
      <dgm:prSet presAssocID="{A45B1E5C-504A-42F4-BFCB-2E9E4E67B46A}" presName="sibTrans" presStyleLbl="sibTrans2D1" presStyleIdx="2" presStyleCnt="4"/>
      <dgm:spPr/>
      <dgm:t>
        <a:bodyPr/>
        <a:lstStyle/>
        <a:p>
          <a:endParaRPr lang="en-US"/>
        </a:p>
      </dgm:t>
    </dgm:pt>
    <dgm:pt modelId="{7538CDD2-3436-48B0-BE5C-F6E5B353D284}" type="pres">
      <dgm:prSet presAssocID="{C9313659-D7F5-4CCD-B9E9-0593EDA74EEB}" presName="node" presStyleLbl="node1" presStyleIdx="3" presStyleCnt="4" custScaleX="141117" custScaleY="123325">
        <dgm:presLayoutVars>
          <dgm:bulletEnabled val="1"/>
        </dgm:presLayoutVars>
      </dgm:prSet>
      <dgm:spPr/>
      <dgm:t>
        <a:bodyPr/>
        <a:lstStyle/>
        <a:p>
          <a:endParaRPr lang="en-US"/>
        </a:p>
      </dgm:t>
    </dgm:pt>
    <dgm:pt modelId="{B2F7C94F-43ED-447C-BB4D-A072F4B80DDF}" type="pres">
      <dgm:prSet presAssocID="{C9313659-D7F5-4CCD-B9E9-0593EDA74EEB}" presName="dummy" presStyleCnt="0"/>
      <dgm:spPr/>
    </dgm:pt>
    <dgm:pt modelId="{E3A2B510-BBD2-42AE-86B5-8445E8700179}" type="pres">
      <dgm:prSet presAssocID="{870856FA-6E81-4BEC-9A06-875AF5376DAC}" presName="sibTrans" presStyleLbl="sibTrans2D1" presStyleIdx="3" presStyleCnt="4"/>
      <dgm:spPr/>
      <dgm:t>
        <a:bodyPr/>
        <a:lstStyle/>
        <a:p>
          <a:endParaRPr lang="en-US"/>
        </a:p>
      </dgm:t>
    </dgm:pt>
  </dgm:ptLst>
  <dgm:cxnLst>
    <dgm:cxn modelId="{4204C43B-1FAC-435E-A171-54F42D2BED45}" type="presOf" srcId="{4E4E3E0E-66C9-484E-A2F7-E51566EA675F}" destId="{A7CBB77E-F08B-40A5-A26A-FB83031B068D}" srcOrd="0" destOrd="0" presId="urn:microsoft.com/office/officeart/2005/8/layout/radial6"/>
    <dgm:cxn modelId="{DB5E1DFD-06A6-4A20-89C5-30D840BBD0CE}" srcId="{7FE85261-1BDB-4C1A-94FD-FFE6F4AB95F1}" destId="{C9313659-D7F5-4CCD-B9E9-0593EDA74EEB}" srcOrd="3" destOrd="0" parTransId="{06C06FF7-D42D-44E8-B91C-804E700D9E41}" sibTransId="{870856FA-6E81-4BEC-9A06-875AF5376DAC}"/>
    <dgm:cxn modelId="{1E2777EE-EA81-4F87-A7B8-393FA5BB6A8F}" srcId="{7FE85261-1BDB-4C1A-94FD-FFE6F4AB95F1}" destId="{4E4E3E0E-66C9-484E-A2F7-E51566EA675F}" srcOrd="2" destOrd="0" parTransId="{E5CC05FB-0950-4FF8-8C73-9990F2B7D0A9}" sibTransId="{A45B1E5C-504A-42F4-BFCB-2E9E4E67B46A}"/>
    <dgm:cxn modelId="{45AC0C1A-3086-446E-ADE1-A76914168509}" srcId="{7FE85261-1BDB-4C1A-94FD-FFE6F4AB95F1}" destId="{15B6167C-80F6-4B4B-B8A0-08B2C19FE565}" srcOrd="0" destOrd="0" parTransId="{A07F84B9-C7A0-4FDF-AD10-324D373F7E53}" sibTransId="{804509A2-8F7F-4EA1-A564-1D87A748A998}"/>
    <dgm:cxn modelId="{DBD965AA-E917-4ADD-81CE-24BC0ECEA888}" type="presOf" srcId="{15B6167C-80F6-4B4B-B8A0-08B2C19FE565}" destId="{04D89A6C-3E7D-4127-8FA2-0E36519B30EC}" srcOrd="0" destOrd="0" presId="urn:microsoft.com/office/officeart/2005/8/layout/radial6"/>
    <dgm:cxn modelId="{B982DD04-747B-4B32-9465-9BE8EB82C66A}" type="presOf" srcId="{A45B1E5C-504A-42F4-BFCB-2E9E4E67B46A}" destId="{47CCA77D-479A-4453-943E-CDE6EE43F15F}" srcOrd="0" destOrd="0" presId="urn:microsoft.com/office/officeart/2005/8/layout/radial6"/>
    <dgm:cxn modelId="{CF6E05F5-3E7F-4196-A9B1-3CFF41632B1F}" type="presOf" srcId="{804509A2-8F7F-4EA1-A564-1D87A748A998}" destId="{D95C6A57-5BDB-4C8E-BE74-C8EB1AAD4146}" srcOrd="0" destOrd="0" presId="urn:microsoft.com/office/officeart/2005/8/layout/radial6"/>
    <dgm:cxn modelId="{7DD4A075-C289-455D-B6E4-DE617B7E053C}" type="presOf" srcId="{A0422429-C06B-4D80-BC17-5D152A80F332}" destId="{1913AFEE-CD0E-4EEE-9CC8-1780816F2D88}" srcOrd="0" destOrd="0" presId="urn:microsoft.com/office/officeart/2005/8/layout/radial6"/>
    <dgm:cxn modelId="{AC5CD820-D929-4769-B6D1-BCF5D988EF56}" srcId="{A3D16D02-F11F-4152-BA22-B46063A10226}" destId="{7FE85261-1BDB-4C1A-94FD-FFE6F4AB95F1}" srcOrd="0" destOrd="0" parTransId="{FE8982C4-A6D7-4878-845F-D8036C6F1EDD}" sibTransId="{AB58C6FE-C89A-49B6-AC3E-658E20629D97}"/>
    <dgm:cxn modelId="{49936A76-C5F2-4A11-AF11-A1FF41D4C660}" type="presOf" srcId="{A3D16D02-F11F-4152-BA22-B46063A10226}" destId="{419569C8-B712-4727-A551-C151E5D11151}" srcOrd="0" destOrd="0" presId="urn:microsoft.com/office/officeart/2005/8/layout/radial6"/>
    <dgm:cxn modelId="{11E04992-DD2F-4B5C-964E-EA6F74275583}" type="presOf" srcId="{870856FA-6E81-4BEC-9A06-875AF5376DAC}" destId="{E3A2B510-BBD2-42AE-86B5-8445E8700179}" srcOrd="0" destOrd="0" presId="urn:microsoft.com/office/officeart/2005/8/layout/radial6"/>
    <dgm:cxn modelId="{C5D04D28-753A-460D-ADC2-A6C8998512E8}" type="presOf" srcId="{7FE85261-1BDB-4C1A-94FD-FFE6F4AB95F1}" destId="{67830359-C8E7-45C8-AE92-BEC944AE0B85}" srcOrd="0" destOrd="0" presId="urn:microsoft.com/office/officeart/2005/8/layout/radial6"/>
    <dgm:cxn modelId="{97C9BA10-B12A-4A83-8899-2F81E23CD409}" srcId="{7FE85261-1BDB-4C1A-94FD-FFE6F4AB95F1}" destId="{060C2558-DB1A-4BDE-BF8E-FEF3BD899EF6}" srcOrd="1" destOrd="0" parTransId="{49E857EB-22F2-4D88-8BE6-EF9379701C9D}" sibTransId="{A0422429-C06B-4D80-BC17-5D152A80F332}"/>
    <dgm:cxn modelId="{F933094D-FB80-4A0F-99C9-B85429B3F8D4}" type="presOf" srcId="{C9313659-D7F5-4CCD-B9E9-0593EDA74EEB}" destId="{7538CDD2-3436-48B0-BE5C-F6E5B353D284}" srcOrd="0" destOrd="0" presId="urn:microsoft.com/office/officeart/2005/8/layout/radial6"/>
    <dgm:cxn modelId="{A9DAAC52-D363-4877-97E2-3157DBFD1D34}" type="presOf" srcId="{060C2558-DB1A-4BDE-BF8E-FEF3BD899EF6}" destId="{795CB547-37C9-4E8E-9FC0-A73C20CE9C65}" srcOrd="0" destOrd="0" presId="urn:microsoft.com/office/officeart/2005/8/layout/radial6"/>
    <dgm:cxn modelId="{FDF6ED46-B4FD-4074-8DA8-2017C51D5241}" type="presParOf" srcId="{419569C8-B712-4727-A551-C151E5D11151}" destId="{67830359-C8E7-45C8-AE92-BEC944AE0B85}" srcOrd="0" destOrd="0" presId="urn:microsoft.com/office/officeart/2005/8/layout/radial6"/>
    <dgm:cxn modelId="{10EE6E3D-4DAD-44DD-B424-05DF6F1DF340}" type="presParOf" srcId="{419569C8-B712-4727-A551-C151E5D11151}" destId="{04D89A6C-3E7D-4127-8FA2-0E36519B30EC}" srcOrd="1" destOrd="0" presId="urn:microsoft.com/office/officeart/2005/8/layout/radial6"/>
    <dgm:cxn modelId="{F6EAC392-CBB1-4215-AB13-D8F6A0C4624C}" type="presParOf" srcId="{419569C8-B712-4727-A551-C151E5D11151}" destId="{9BF3AC3B-1CF2-46C9-AF6D-2F6102593ADE}" srcOrd="2" destOrd="0" presId="urn:microsoft.com/office/officeart/2005/8/layout/radial6"/>
    <dgm:cxn modelId="{85F9256D-0A0C-453B-9FDC-4942F5C1798C}" type="presParOf" srcId="{419569C8-B712-4727-A551-C151E5D11151}" destId="{D95C6A57-5BDB-4C8E-BE74-C8EB1AAD4146}" srcOrd="3" destOrd="0" presId="urn:microsoft.com/office/officeart/2005/8/layout/radial6"/>
    <dgm:cxn modelId="{328B29C7-7997-45FB-B09C-85972C79C1FA}" type="presParOf" srcId="{419569C8-B712-4727-A551-C151E5D11151}" destId="{795CB547-37C9-4E8E-9FC0-A73C20CE9C65}" srcOrd="4" destOrd="0" presId="urn:microsoft.com/office/officeart/2005/8/layout/radial6"/>
    <dgm:cxn modelId="{FE39A705-33D9-4772-B1B5-539DFE9F0C0F}" type="presParOf" srcId="{419569C8-B712-4727-A551-C151E5D11151}" destId="{68BC50D4-3E6D-44C7-AA4D-F893C20AC01C}" srcOrd="5" destOrd="0" presId="urn:microsoft.com/office/officeart/2005/8/layout/radial6"/>
    <dgm:cxn modelId="{02177C76-4FB9-4689-A7D5-B7803C50725B}" type="presParOf" srcId="{419569C8-B712-4727-A551-C151E5D11151}" destId="{1913AFEE-CD0E-4EEE-9CC8-1780816F2D88}" srcOrd="6" destOrd="0" presId="urn:microsoft.com/office/officeart/2005/8/layout/radial6"/>
    <dgm:cxn modelId="{9611DCF9-DBA4-4751-A14A-135249DE18E0}" type="presParOf" srcId="{419569C8-B712-4727-A551-C151E5D11151}" destId="{A7CBB77E-F08B-40A5-A26A-FB83031B068D}" srcOrd="7" destOrd="0" presId="urn:microsoft.com/office/officeart/2005/8/layout/radial6"/>
    <dgm:cxn modelId="{90DE8B0B-F0FB-4230-A0FC-887B3B1BB44A}" type="presParOf" srcId="{419569C8-B712-4727-A551-C151E5D11151}" destId="{193C43D4-3477-49DF-9276-DE6D595279CA}" srcOrd="8" destOrd="0" presId="urn:microsoft.com/office/officeart/2005/8/layout/radial6"/>
    <dgm:cxn modelId="{044F9CD7-CB9F-4914-A885-ED28A2E3A5BB}" type="presParOf" srcId="{419569C8-B712-4727-A551-C151E5D11151}" destId="{47CCA77D-479A-4453-943E-CDE6EE43F15F}" srcOrd="9" destOrd="0" presId="urn:microsoft.com/office/officeart/2005/8/layout/radial6"/>
    <dgm:cxn modelId="{9825A713-3536-4D40-8CBF-F39043E68D31}" type="presParOf" srcId="{419569C8-B712-4727-A551-C151E5D11151}" destId="{7538CDD2-3436-48B0-BE5C-F6E5B353D284}" srcOrd="10" destOrd="0" presId="urn:microsoft.com/office/officeart/2005/8/layout/radial6"/>
    <dgm:cxn modelId="{C8A77959-737B-48C6-8B2F-1C493E463AE9}" type="presParOf" srcId="{419569C8-B712-4727-A551-C151E5D11151}" destId="{B2F7C94F-43ED-447C-BB4D-A072F4B80DDF}" srcOrd="11" destOrd="0" presId="urn:microsoft.com/office/officeart/2005/8/layout/radial6"/>
    <dgm:cxn modelId="{1C0B36E3-13EF-440D-A396-2F351F6D6B55}" type="presParOf" srcId="{419569C8-B712-4727-A551-C151E5D11151}" destId="{E3A2B510-BBD2-42AE-86B5-8445E870017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7AAA5C-CC01-484F-8595-EB863D16CEE8}" type="doc">
      <dgm:prSet loTypeId="urn:microsoft.com/office/officeart/2009/layout/CircleArrowProcess" loCatId="cycle" qsTypeId="urn:microsoft.com/office/officeart/2005/8/quickstyle/simple1" qsCatId="simple" csTypeId="urn:microsoft.com/office/officeart/2005/8/colors/colorful5" csCatId="colorful" phldr="1"/>
      <dgm:spPr/>
      <dgm:t>
        <a:bodyPr/>
        <a:lstStyle/>
        <a:p>
          <a:endParaRPr lang="en-US"/>
        </a:p>
      </dgm:t>
    </dgm:pt>
    <dgm:pt modelId="{3410C94C-AE7E-4764-970A-32BDB3F2798C}">
      <dgm:prSet phldrT="[Text]" custT="1"/>
      <dgm:spPr/>
      <dgm:t>
        <a:bodyPr/>
        <a:lstStyle/>
        <a:p>
          <a:pPr>
            <a:lnSpc>
              <a:spcPct val="100000"/>
            </a:lnSpc>
          </a:pPr>
          <a:r>
            <a:rPr lang="en-US" sz="2000" b="1" dirty="0" smtClean="0"/>
            <a:t>Smooth/ Accommodate</a:t>
          </a:r>
          <a:endParaRPr lang="en-US" sz="2000" b="1" dirty="0"/>
        </a:p>
      </dgm:t>
    </dgm:pt>
    <dgm:pt modelId="{42B1EA04-BBDE-4190-A89A-0241567EA19E}" type="parTrans" cxnId="{982B5C0D-86BB-4972-A9F9-03F638EDB909}">
      <dgm:prSet/>
      <dgm:spPr/>
      <dgm:t>
        <a:bodyPr/>
        <a:lstStyle/>
        <a:p>
          <a:endParaRPr lang="en-US" sz="2000"/>
        </a:p>
      </dgm:t>
    </dgm:pt>
    <dgm:pt modelId="{747A7ABA-1092-4978-A928-8C204644A54C}" type="sibTrans" cxnId="{982B5C0D-86BB-4972-A9F9-03F638EDB909}">
      <dgm:prSet/>
      <dgm:spPr/>
      <dgm:t>
        <a:bodyPr/>
        <a:lstStyle/>
        <a:p>
          <a:endParaRPr lang="en-US" sz="2000"/>
        </a:p>
      </dgm:t>
    </dgm:pt>
    <dgm:pt modelId="{812BD1E0-5D29-4228-8BF4-E1AF863F9C2B}">
      <dgm:prSet phldrT="[Text]" custT="1"/>
      <dgm:spPr/>
      <dgm:t>
        <a:bodyPr/>
        <a:lstStyle/>
        <a:p>
          <a:r>
            <a:rPr lang="en-US" sz="2000" b="1" dirty="0" smtClean="0"/>
            <a:t>Compromise/ Reconcile</a:t>
          </a:r>
          <a:endParaRPr lang="en-US" sz="2000" b="1" dirty="0"/>
        </a:p>
      </dgm:t>
    </dgm:pt>
    <dgm:pt modelId="{F862F8E3-6A87-4BEC-9678-C3ECAA8EFAC3}" type="parTrans" cxnId="{8A7BDAB6-5A14-42AA-B170-46EBA4887B89}">
      <dgm:prSet/>
      <dgm:spPr/>
      <dgm:t>
        <a:bodyPr/>
        <a:lstStyle/>
        <a:p>
          <a:endParaRPr lang="en-US" sz="2000"/>
        </a:p>
      </dgm:t>
    </dgm:pt>
    <dgm:pt modelId="{3DF724A6-6A41-4204-8F9D-7811813443F2}" type="sibTrans" cxnId="{8A7BDAB6-5A14-42AA-B170-46EBA4887B89}">
      <dgm:prSet/>
      <dgm:spPr/>
      <dgm:t>
        <a:bodyPr/>
        <a:lstStyle/>
        <a:p>
          <a:endParaRPr lang="en-US" sz="2000"/>
        </a:p>
      </dgm:t>
    </dgm:pt>
    <dgm:pt modelId="{83EA25AD-641B-4282-9856-3DCEBB9F5474}">
      <dgm:prSet phldrT="[Text]" custT="1"/>
      <dgm:spPr/>
      <dgm:t>
        <a:bodyPr/>
        <a:lstStyle/>
        <a:p>
          <a:r>
            <a:rPr lang="en-US" sz="2000" b="1" dirty="0" smtClean="0"/>
            <a:t>Force/ Direct</a:t>
          </a:r>
          <a:endParaRPr lang="en-US" sz="2000" b="1" dirty="0"/>
        </a:p>
      </dgm:t>
    </dgm:pt>
    <dgm:pt modelId="{8CC6A859-F204-402D-85DC-A11D285CE8DB}" type="parTrans" cxnId="{873AEEC5-C318-4ADF-A1DB-1E950386C547}">
      <dgm:prSet/>
      <dgm:spPr/>
      <dgm:t>
        <a:bodyPr/>
        <a:lstStyle/>
        <a:p>
          <a:endParaRPr lang="en-US" sz="2000"/>
        </a:p>
      </dgm:t>
    </dgm:pt>
    <dgm:pt modelId="{A814DB38-5DB1-4D53-93A4-9D310117B987}" type="sibTrans" cxnId="{873AEEC5-C318-4ADF-A1DB-1E950386C547}">
      <dgm:prSet/>
      <dgm:spPr/>
      <dgm:t>
        <a:bodyPr/>
        <a:lstStyle/>
        <a:p>
          <a:endParaRPr lang="en-US" sz="2000"/>
        </a:p>
      </dgm:t>
    </dgm:pt>
    <dgm:pt modelId="{F7B3C1F5-608F-40D0-BF1D-F5C619A61494}">
      <dgm:prSet phldrT="[Text]" custT="1"/>
      <dgm:spPr/>
      <dgm:t>
        <a:bodyPr/>
        <a:lstStyle/>
        <a:p>
          <a:r>
            <a:rPr lang="en-US" sz="2000" b="1" dirty="0" smtClean="0"/>
            <a:t>Collaborate/ Problem Solve</a:t>
          </a:r>
          <a:endParaRPr lang="en-US" sz="2000" b="1" dirty="0"/>
        </a:p>
      </dgm:t>
    </dgm:pt>
    <dgm:pt modelId="{2A411A69-D784-458A-93ED-CB02011F40C0}" type="parTrans" cxnId="{5AC0E26A-6065-4D42-89E7-A0A189431505}">
      <dgm:prSet/>
      <dgm:spPr/>
      <dgm:t>
        <a:bodyPr/>
        <a:lstStyle/>
        <a:p>
          <a:endParaRPr lang="en-US" sz="2000"/>
        </a:p>
      </dgm:t>
    </dgm:pt>
    <dgm:pt modelId="{DF9215D9-061C-47BD-9B7A-9320D7DF0C3E}" type="sibTrans" cxnId="{5AC0E26A-6065-4D42-89E7-A0A189431505}">
      <dgm:prSet/>
      <dgm:spPr/>
      <dgm:t>
        <a:bodyPr/>
        <a:lstStyle/>
        <a:p>
          <a:endParaRPr lang="en-US" sz="2000"/>
        </a:p>
      </dgm:t>
    </dgm:pt>
    <dgm:pt modelId="{79C9869B-3E69-43DE-960D-C2E6611846A8}">
      <dgm:prSet phldrT="[Text]" custT="1"/>
      <dgm:spPr/>
      <dgm:t>
        <a:bodyPr/>
        <a:lstStyle/>
        <a:p>
          <a:r>
            <a:rPr lang="en-US" sz="2000" b="1" dirty="0" smtClean="0"/>
            <a:t>Withdraw / Avoid</a:t>
          </a:r>
          <a:endParaRPr lang="en-US" sz="2000" b="1" dirty="0"/>
        </a:p>
      </dgm:t>
    </dgm:pt>
    <dgm:pt modelId="{D1069A19-D50A-48BD-BEB0-26293022814A}" type="parTrans" cxnId="{9A109BBD-21BC-4766-AD65-4E3C96905B55}">
      <dgm:prSet/>
      <dgm:spPr/>
      <dgm:t>
        <a:bodyPr/>
        <a:lstStyle/>
        <a:p>
          <a:endParaRPr lang="en-US" sz="2000"/>
        </a:p>
      </dgm:t>
    </dgm:pt>
    <dgm:pt modelId="{4496AFD6-3728-4732-B2C1-542C548F114A}" type="sibTrans" cxnId="{9A109BBD-21BC-4766-AD65-4E3C96905B55}">
      <dgm:prSet/>
      <dgm:spPr/>
      <dgm:t>
        <a:bodyPr/>
        <a:lstStyle/>
        <a:p>
          <a:endParaRPr lang="en-US" sz="2000"/>
        </a:p>
      </dgm:t>
    </dgm:pt>
    <dgm:pt modelId="{453E03E8-4928-4949-B52E-17E65E3F8129}" type="pres">
      <dgm:prSet presAssocID="{217AAA5C-CC01-484F-8595-EB863D16CEE8}" presName="Name0" presStyleCnt="0">
        <dgm:presLayoutVars>
          <dgm:chMax val="7"/>
          <dgm:chPref val="7"/>
          <dgm:dir/>
          <dgm:animLvl val="lvl"/>
        </dgm:presLayoutVars>
      </dgm:prSet>
      <dgm:spPr/>
      <dgm:t>
        <a:bodyPr/>
        <a:lstStyle/>
        <a:p>
          <a:endParaRPr lang="en-US"/>
        </a:p>
      </dgm:t>
    </dgm:pt>
    <dgm:pt modelId="{6E46E406-3DF2-4B78-800E-376609215AC5}" type="pres">
      <dgm:prSet presAssocID="{79C9869B-3E69-43DE-960D-C2E6611846A8}" presName="Accent1" presStyleCnt="0"/>
      <dgm:spPr/>
    </dgm:pt>
    <dgm:pt modelId="{F6F08388-7AA5-407D-A889-9BD81249D8B2}" type="pres">
      <dgm:prSet presAssocID="{79C9869B-3E69-43DE-960D-C2E6611846A8}" presName="Accent" presStyleLbl="node1" presStyleIdx="0" presStyleCnt="5" custScaleX="140166" custScaleY="100633" custLinFactNeighborX="-27451" custLinFactNeighborY="-2616"/>
      <dgm:spPr/>
    </dgm:pt>
    <dgm:pt modelId="{9F1E1E49-9F07-4049-B713-54CFB2D68E44}" type="pres">
      <dgm:prSet presAssocID="{79C9869B-3E69-43DE-960D-C2E6611846A8}" presName="Parent1" presStyleLbl="revTx" presStyleIdx="0" presStyleCnt="5" custScaleX="129456" custLinFactNeighborX="-32538" custLinFactNeighborY="-25314">
        <dgm:presLayoutVars>
          <dgm:chMax val="1"/>
          <dgm:chPref val="1"/>
          <dgm:bulletEnabled val="1"/>
        </dgm:presLayoutVars>
      </dgm:prSet>
      <dgm:spPr/>
      <dgm:t>
        <a:bodyPr/>
        <a:lstStyle/>
        <a:p>
          <a:endParaRPr lang="en-US"/>
        </a:p>
      </dgm:t>
    </dgm:pt>
    <dgm:pt modelId="{B67C49A2-65EA-4AD1-8E31-B7E3215D9497}" type="pres">
      <dgm:prSet presAssocID="{3410C94C-AE7E-4764-970A-32BDB3F2798C}" presName="Accent2" presStyleCnt="0"/>
      <dgm:spPr/>
    </dgm:pt>
    <dgm:pt modelId="{7E3FDB22-F4FD-404C-B368-E143CA98BBDF}" type="pres">
      <dgm:prSet presAssocID="{3410C94C-AE7E-4764-970A-32BDB3F2798C}" presName="Accent" presStyleLbl="node1" presStyleIdx="1" presStyleCnt="5" custScaleX="166394" custScaleY="98670" custLinFactNeighborX="-19267" custLinFactNeighborY="-3743"/>
      <dgm:spPr/>
    </dgm:pt>
    <dgm:pt modelId="{CA281951-0AAE-4C54-ACD3-04C9DDCCD1D6}" type="pres">
      <dgm:prSet presAssocID="{3410C94C-AE7E-4764-970A-32BDB3F2798C}" presName="Parent2" presStyleLbl="revTx" presStyleIdx="1" presStyleCnt="5" custScaleX="203142" custLinFactNeighborX="-67490" custLinFactNeighborY="-12903">
        <dgm:presLayoutVars>
          <dgm:chMax val="1"/>
          <dgm:chPref val="1"/>
          <dgm:bulletEnabled val="1"/>
        </dgm:presLayoutVars>
      </dgm:prSet>
      <dgm:spPr/>
      <dgm:t>
        <a:bodyPr/>
        <a:lstStyle/>
        <a:p>
          <a:endParaRPr lang="en-US"/>
        </a:p>
      </dgm:t>
    </dgm:pt>
    <dgm:pt modelId="{AC972462-4333-40A8-8567-763B6AB2456A}" type="pres">
      <dgm:prSet presAssocID="{812BD1E0-5D29-4228-8BF4-E1AF863F9C2B}" presName="Accent3" presStyleCnt="0"/>
      <dgm:spPr/>
    </dgm:pt>
    <dgm:pt modelId="{A917029D-E3C8-4B3C-9BD4-2336998F8518}" type="pres">
      <dgm:prSet presAssocID="{812BD1E0-5D29-4228-8BF4-E1AF863F9C2B}" presName="Accent" presStyleLbl="node1" presStyleIdx="2" presStyleCnt="5" custScaleX="167958" custScaleY="80476" custLinFactNeighborX="-41030" custLinFactNeighborY="-8694"/>
      <dgm:spPr/>
    </dgm:pt>
    <dgm:pt modelId="{AD5F33C2-49B6-4A05-B48B-FA6B5A3C8852}" type="pres">
      <dgm:prSet presAssocID="{812BD1E0-5D29-4228-8BF4-E1AF863F9C2B}" presName="Parent3" presStyleLbl="revTx" presStyleIdx="2" presStyleCnt="5" custScaleX="176110" custLinFactNeighborX="-46760" custLinFactNeighborY="-5970">
        <dgm:presLayoutVars>
          <dgm:chMax val="1"/>
          <dgm:chPref val="1"/>
          <dgm:bulletEnabled val="1"/>
        </dgm:presLayoutVars>
      </dgm:prSet>
      <dgm:spPr/>
      <dgm:t>
        <a:bodyPr/>
        <a:lstStyle/>
        <a:p>
          <a:endParaRPr lang="en-US"/>
        </a:p>
      </dgm:t>
    </dgm:pt>
    <dgm:pt modelId="{8AA15F40-E8DC-4C44-B8ED-74B1F18591B1}" type="pres">
      <dgm:prSet presAssocID="{83EA25AD-641B-4282-9856-3DCEBB9F5474}" presName="Accent4" presStyleCnt="0"/>
      <dgm:spPr/>
    </dgm:pt>
    <dgm:pt modelId="{D675A44C-C9D3-4108-A6FA-5A0E263D5815}" type="pres">
      <dgm:prSet presAssocID="{83EA25AD-641B-4282-9856-3DCEBB9F5474}" presName="Accent" presStyleLbl="node1" presStyleIdx="3" presStyleCnt="5" custScaleX="174376" custScaleY="67352" custLinFactNeighborX="-20288" custLinFactNeighborY="-5906"/>
      <dgm:spPr/>
    </dgm:pt>
    <dgm:pt modelId="{199B1ED5-607B-4D67-B897-DC98B118DBC2}" type="pres">
      <dgm:prSet presAssocID="{83EA25AD-641B-4282-9856-3DCEBB9F5474}" presName="Parent4" presStyleLbl="revTx" presStyleIdx="3" presStyleCnt="5" custScaleX="128333" custLinFactNeighborX="-77222" custLinFactNeighborY="-37327">
        <dgm:presLayoutVars>
          <dgm:chMax val="1"/>
          <dgm:chPref val="1"/>
          <dgm:bulletEnabled val="1"/>
        </dgm:presLayoutVars>
      </dgm:prSet>
      <dgm:spPr/>
      <dgm:t>
        <a:bodyPr/>
        <a:lstStyle/>
        <a:p>
          <a:endParaRPr lang="en-US"/>
        </a:p>
      </dgm:t>
    </dgm:pt>
    <dgm:pt modelId="{691A4556-016B-454A-BA4D-E05A627041D3}" type="pres">
      <dgm:prSet presAssocID="{F7B3C1F5-608F-40D0-BF1D-F5C619A61494}" presName="Accent5" presStyleCnt="0"/>
      <dgm:spPr/>
    </dgm:pt>
    <dgm:pt modelId="{ABB15C93-BEE2-4BFD-BD47-017BFB30B907}" type="pres">
      <dgm:prSet presAssocID="{F7B3C1F5-608F-40D0-BF1D-F5C619A61494}" presName="Accent" presStyleLbl="node1" presStyleIdx="4" presStyleCnt="5" custScaleX="147196" custScaleY="90118" custLinFactNeighborX="-12077" custLinFactNeighborY="-5897"/>
      <dgm:spPr/>
    </dgm:pt>
    <dgm:pt modelId="{990ECCB6-4B20-4FFE-80A2-854D5619DFEB}" type="pres">
      <dgm:prSet presAssocID="{F7B3C1F5-608F-40D0-BF1D-F5C619A61494}" presName="Parent5" presStyleLbl="revTx" presStyleIdx="4" presStyleCnt="5" custScaleX="173999" custLinFactNeighborX="-14835" custLinFactNeighborY="-20548">
        <dgm:presLayoutVars>
          <dgm:chMax val="1"/>
          <dgm:chPref val="1"/>
          <dgm:bulletEnabled val="1"/>
        </dgm:presLayoutVars>
      </dgm:prSet>
      <dgm:spPr/>
      <dgm:t>
        <a:bodyPr/>
        <a:lstStyle/>
        <a:p>
          <a:endParaRPr lang="en-US"/>
        </a:p>
      </dgm:t>
    </dgm:pt>
  </dgm:ptLst>
  <dgm:cxnLst>
    <dgm:cxn modelId="{9A109BBD-21BC-4766-AD65-4E3C96905B55}" srcId="{217AAA5C-CC01-484F-8595-EB863D16CEE8}" destId="{79C9869B-3E69-43DE-960D-C2E6611846A8}" srcOrd="0" destOrd="0" parTransId="{D1069A19-D50A-48BD-BEB0-26293022814A}" sibTransId="{4496AFD6-3728-4732-B2C1-542C548F114A}"/>
    <dgm:cxn modelId="{5AC0E26A-6065-4D42-89E7-A0A189431505}" srcId="{217AAA5C-CC01-484F-8595-EB863D16CEE8}" destId="{F7B3C1F5-608F-40D0-BF1D-F5C619A61494}" srcOrd="4" destOrd="0" parTransId="{2A411A69-D784-458A-93ED-CB02011F40C0}" sibTransId="{DF9215D9-061C-47BD-9B7A-9320D7DF0C3E}"/>
    <dgm:cxn modelId="{28EC6563-B1BD-49D3-B21B-C4F57EF5ECBD}" type="presOf" srcId="{F7B3C1F5-608F-40D0-BF1D-F5C619A61494}" destId="{990ECCB6-4B20-4FFE-80A2-854D5619DFEB}" srcOrd="0" destOrd="0" presId="urn:microsoft.com/office/officeart/2009/layout/CircleArrowProcess"/>
    <dgm:cxn modelId="{68169E52-B081-4399-A604-BC59F4804B9B}" type="presOf" srcId="{83EA25AD-641B-4282-9856-3DCEBB9F5474}" destId="{199B1ED5-607B-4D67-B897-DC98B118DBC2}" srcOrd="0" destOrd="0" presId="urn:microsoft.com/office/officeart/2009/layout/CircleArrowProcess"/>
    <dgm:cxn modelId="{D1043A43-98A1-4D99-87F4-BF0352382E44}" type="presOf" srcId="{217AAA5C-CC01-484F-8595-EB863D16CEE8}" destId="{453E03E8-4928-4949-B52E-17E65E3F8129}" srcOrd="0" destOrd="0" presId="urn:microsoft.com/office/officeart/2009/layout/CircleArrowProcess"/>
    <dgm:cxn modelId="{B0DE1642-7CF6-4B87-818A-E81BA82563C3}" type="presOf" srcId="{3410C94C-AE7E-4764-970A-32BDB3F2798C}" destId="{CA281951-0AAE-4C54-ACD3-04C9DDCCD1D6}" srcOrd="0" destOrd="0" presId="urn:microsoft.com/office/officeart/2009/layout/CircleArrowProcess"/>
    <dgm:cxn modelId="{E3DAF11F-0BBE-4833-9284-5550A383BE82}" type="presOf" srcId="{79C9869B-3E69-43DE-960D-C2E6611846A8}" destId="{9F1E1E49-9F07-4049-B713-54CFB2D68E44}" srcOrd="0" destOrd="0" presId="urn:microsoft.com/office/officeart/2009/layout/CircleArrowProcess"/>
    <dgm:cxn modelId="{982B5C0D-86BB-4972-A9F9-03F638EDB909}" srcId="{217AAA5C-CC01-484F-8595-EB863D16CEE8}" destId="{3410C94C-AE7E-4764-970A-32BDB3F2798C}" srcOrd="1" destOrd="0" parTransId="{42B1EA04-BBDE-4190-A89A-0241567EA19E}" sibTransId="{747A7ABA-1092-4978-A928-8C204644A54C}"/>
    <dgm:cxn modelId="{873AEEC5-C318-4ADF-A1DB-1E950386C547}" srcId="{217AAA5C-CC01-484F-8595-EB863D16CEE8}" destId="{83EA25AD-641B-4282-9856-3DCEBB9F5474}" srcOrd="3" destOrd="0" parTransId="{8CC6A859-F204-402D-85DC-A11D285CE8DB}" sibTransId="{A814DB38-5DB1-4D53-93A4-9D310117B987}"/>
    <dgm:cxn modelId="{8A7BDAB6-5A14-42AA-B170-46EBA4887B89}" srcId="{217AAA5C-CC01-484F-8595-EB863D16CEE8}" destId="{812BD1E0-5D29-4228-8BF4-E1AF863F9C2B}" srcOrd="2" destOrd="0" parTransId="{F862F8E3-6A87-4BEC-9678-C3ECAA8EFAC3}" sibTransId="{3DF724A6-6A41-4204-8F9D-7811813443F2}"/>
    <dgm:cxn modelId="{8D409283-D73F-42CF-99A8-CDDA10608A4D}" type="presOf" srcId="{812BD1E0-5D29-4228-8BF4-E1AF863F9C2B}" destId="{AD5F33C2-49B6-4A05-B48B-FA6B5A3C8852}" srcOrd="0" destOrd="0" presId="urn:microsoft.com/office/officeart/2009/layout/CircleArrowProcess"/>
    <dgm:cxn modelId="{E9E8B32B-82B2-4253-A0C9-40B390624820}" type="presParOf" srcId="{453E03E8-4928-4949-B52E-17E65E3F8129}" destId="{6E46E406-3DF2-4B78-800E-376609215AC5}" srcOrd="0" destOrd="0" presId="urn:microsoft.com/office/officeart/2009/layout/CircleArrowProcess"/>
    <dgm:cxn modelId="{A1B5E5B0-CA0F-420D-A5E1-AF99BDCF034A}" type="presParOf" srcId="{6E46E406-3DF2-4B78-800E-376609215AC5}" destId="{F6F08388-7AA5-407D-A889-9BD81249D8B2}" srcOrd="0" destOrd="0" presId="urn:microsoft.com/office/officeart/2009/layout/CircleArrowProcess"/>
    <dgm:cxn modelId="{D07F2F70-4562-457F-991B-19C0FDA10710}" type="presParOf" srcId="{453E03E8-4928-4949-B52E-17E65E3F8129}" destId="{9F1E1E49-9F07-4049-B713-54CFB2D68E44}" srcOrd="1" destOrd="0" presId="urn:microsoft.com/office/officeart/2009/layout/CircleArrowProcess"/>
    <dgm:cxn modelId="{E9B703EF-43A4-4B39-B5CE-5A72E4ABB69E}" type="presParOf" srcId="{453E03E8-4928-4949-B52E-17E65E3F8129}" destId="{B67C49A2-65EA-4AD1-8E31-B7E3215D9497}" srcOrd="2" destOrd="0" presId="urn:microsoft.com/office/officeart/2009/layout/CircleArrowProcess"/>
    <dgm:cxn modelId="{CA83C0E6-CF30-4F4E-BEA8-7173E5519D92}" type="presParOf" srcId="{B67C49A2-65EA-4AD1-8E31-B7E3215D9497}" destId="{7E3FDB22-F4FD-404C-B368-E143CA98BBDF}" srcOrd="0" destOrd="0" presId="urn:microsoft.com/office/officeart/2009/layout/CircleArrowProcess"/>
    <dgm:cxn modelId="{2047EAAD-87F9-4DBA-AC2A-E5445E830883}" type="presParOf" srcId="{453E03E8-4928-4949-B52E-17E65E3F8129}" destId="{CA281951-0AAE-4C54-ACD3-04C9DDCCD1D6}" srcOrd="3" destOrd="0" presId="urn:microsoft.com/office/officeart/2009/layout/CircleArrowProcess"/>
    <dgm:cxn modelId="{C7D10B1A-34FA-40CE-8AB1-ABF0DD44BC31}" type="presParOf" srcId="{453E03E8-4928-4949-B52E-17E65E3F8129}" destId="{AC972462-4333-40A8-8567-763B6AB2456A}" srcOrd="4" destOrd="0" presId="urn:microsoft.com/office/officeart/2009/layout/CircleArrowProcess"/>
    <dgm:cxn modelId="{35F395DA-D252-4F01-BAC5-14855F745DC0}" type="presParOf" srcId="{AC972462-4333-40A8-8567-763B6AB2456A}" destId="{A917029D-E3C8-4B3C-9BD4-2336998F8518}" srcOrd="0" destOrd="0" presId="urn:microsoft.com/office/officeart/2009/layout/CircleArrowProcess"/>
    <dgm:cxn modelId="{BCCFB21C-A1DA-4FBE-A437-226F3F3CB504}" type="presParOf" srcId="{453E03E8-4928-4949-B52E-17E65E3F8129}" destId="{AD5F33C2-49B6-4A05-B48B-FA6B5A3C8852}" srcOrd="5" destOrd="0" presId="urn:microsoft.com/office/officeart/2009/layout/CircleArrowProcess"/>
    <dgm:cxn modelId="{D8F4C763-39E1-44EE-A90A-D6795B857F00}" type="presParOf" srcId="{453E03E8-4928-4949-B52E-17E65E3F8129}" destId="{8AA15F40-E8DC-4C44-B8ED-74B1F18591B1}" srcOrd="6" destOrd="0" presId="urn:microsoft.com/office/officeart/2009/layout/CircleArrowProcess"/>
    <dgm:cxn modelId="{4FA1AA5E-1892-4E47-B83F-675567D24ACD}" type="presParOf" srcId="{8AA15F40-E8DC-4C44-B8ED-74B1F18591B1}" destId="{D675A44C-C9D3-4108-A6FA-5A0E263D5815}" srcOrd="0" destOrd="0" presId="urn:microsoft.com/office/officeart/2009/layout/CircleArrowProcess"/>
    <dgm:cxn modelId="{32622693-0F31-486D-B750-6C79C587AA2A}" type="presParOf" srcId="{453E03E8-4928-4949-B52E-17E65E3F8129}" destId="{199B1ED5-607B-4D67-B897-DC98B118DBC2}" srcOrd="7" destOrd="0" presId="urn:microsoft.com/office/officeart/2009/layout/CircleArrowProcess"/>
    <dgm:cxn modelId="{FC2B8492-E484-4782-BCF0-925D89F4241E}" type="presParOf" srcId="{453E03E8-4928-4949-B52E-17E65E3F8129}" destId="{691A4556-016B-454A-BA4D-E05A627041D3}" srcOrd="8" destOrd="0" presId="urn:microsoft.com/office/officeart/2009/layout/CircleArrowProcess"/>
    <dgm:cxn modelId="{209D9A2A-67E6-416C-97F6-1855BBA43BE0}" type="presParOf" srcId="{691A4556-016B-454A-BA4D-E05A627041D3}" destId="{ABB15C93-BEE2-4BFD-BD47-017BFB30B907}" srcOrd="0" destOrd="0" presId="urn:microsoft.com/office/officeart/2009/layout/CircleArrowProcess"/>
    <dgm:cxn modelId="{E1022976-88CF-408F-BB1D-8B643D75D39F}" type="presParOf" srcId="{453E03E8-4928-4949-B52E-17E65E3F8129}" destId="{990ECCB6-4B20-4FFE-80A2-854D5619DFEB}" srcOrd="9"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A2B510-BBD2-42AE-86B5-8445E8700179}">
      <dsp:nvSpPr>
        <dsp:cNvPr id="0" name=""/>
        <dsp:cNvSpPr/>
      </dsp:nvSpPr>
      <dsp:spPr>
        <a:xfrm>
          <a:off x="2088784" y="674529"/>
          <a:ext cx="4337535" cy="4337535"/>
        </a:xfrm>
        <a:prstGeom prst="blockArc">
          <a:avLst>
            <a:gd name="adj1" fmla="val 10800000"/>
            <a:gd name="adj2" fmla="val 16200000"/>
            <a:gd name="adj3" fmla="val 4641"/>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7CCA77D-479A-4453-943E-CDE6EE43F15F}">
      <dsp:nvSpPr>
        <dsp:cNvPr id="0" name=""/>
        <dsp:cNvSpPr/>
      </dsp:nvSpPr>
      <dsp:spPr>
        <a:xfrm>
          <a:off x="2088784" y="674529"/>
          <a:ext cx="4337535" cy="4337535"/>
        </a:xfrm>
        <a:prstGeom prst="blockArc">
          <a:avLst>
            <a:gd name="adj1" fmla="val 5400000"/>
            <a:gd name="adj2" fmla="val 10800000"/>
            <a:gd name="adj3" fmla="val 4641"/>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1913AFEE-CD0E-4EEE-9CC8-1780816F2D88}">
      <dsp:nvSpPr>
        <dsp:cNvPr id="0" name=""/>
        <dsp:cNvSpPr/>
      </dsp:nvSpPr>
      <dsp:spPr>
        <a:xfrm>
          <a:off x="2088784" y="674529"/>
          <a:ext cx="4337535" cy="4337535"/>
        </a:xfrm>
        <a:prstGeom prst="blockArc">
          <a:avLst>
            <a:gd name="adj1" fmla="val 0"/>
            <a:gd name="adj2" fmla="val 5400000"/>
            <a:gd name="adj3" fmla="val 4641"/>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95C6A57-5BDB-4C8E-BE74-C8EB1AAD4146}">
      <dsp:nvSpPr>
        <dsp:cNvPr id="0" name=""/>
        <dsp:cNvSpPr/>
      </dsp:nvSpPr>
      <dsp:spPr>
        <a:xfrm>
          <a:off x="2088784" y="674529"/>
          <a:ext cx="4337535" cy="4337535"/>
        </a:xfrm>
        <a:prstGeom prst="blockArc">
          <a:avLst>
            <a:gd name="adj1" fmla="val 16200000"/>
            <a:gd name="adj2" fmla="val 0"/>
            <a:gd name="adj3" fmla="val 4641"/>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7830359-C8E7-45C8-AE92-BEC944AE0B85}">
      <dsp:nvSpPr>
        <dsp:cNvPr id="0" name=""/>
        <dsp:cNvSpPr/>
      </dsp:nvSpPr>
      <dsp:spPr>
        <a:xfrm>
          <a:off x="3258915" y="1844660"/>
          <a:ext cx="1997273" cy="199727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Sources of Conflict</a:t>
          </a:r>
          <a:endParaRPr lang="en-US" sz="2400" b="1" kern="1200" dirty="0">
            <a:solidFill>
              <a:schemeClr val="bg1"/>
            </a:solidFill>
          </a:endParaRPr>
        </a:p>
      </dsp:txBody>
      <dsp:txXfrm>
        <a:off x="3551409" y="2137154"/>
        <a:ext cx="1412285" cy="1412285"/>
      </dsp:txXfrm>
    </dsp:sp>
    <dsp:sp modelId="{04D89A6C-3E7D-4127-8FA2-0E36519B30EC}">
      <dsp:nvSpPr>
        <dsp:cNvPr id="0" name=""/>
        <dsp:cNvSpPr/>
      </dsp:nvSpPr>
      <dsp:spPr>
        <a:xfrm>
          <a:off x="3419354" y="-21979"/>
          <a:ext cx="1676395" cy="149367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Value Conflict</a:t>
          </a:r>
          <a:endParaRPr lang="en-US" sz="2400" b="1" kern="1200" dirty="0">
            <a:solidFill>
              <a:schemeClr val="bg1"/>
            </a:solidFill>
          </a:endParaRPr>
        </a:p>
      </dsp:txBody>
      <dsp:txXfrm>
        <a:off x="3664856" y="196765"/>
        <a:ext cx="1185391" cy="1056190"/>
      </dsp:txXfrm>
    </dsp:sp>
    <dsp:sp modelId="{795CB547-37C9-4E8E-9FC0-A73C20CE9C65}">
      <dsp:nvSpPr>
        <dsp:cNvPr id="0" name=""/>
        <dsp:cNvSpPr/>
      </dsp:nvSpPr>
      <dsp:spPr>
        <a:xfrm>
          <a:off x="5522622" y="2105195"/>
          <a:ext cx="1706734" cy="1476202"/>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Data Conflict</a:t>
          </a:r>
          <a:endParaRPr lang="en-US" sz="2400" b="1" kern="1200" dirty="0">
            <a:solidFill>
              <a:schemeClr val="bg1"/>
            </a:solidFill>
          </a:endParaRPr>
        </a:p>
      </dsp:txBody>
      <dsp:txXfrm>
        <a:off x="5772567" y="2321380"/>
        <a:ext cx="1206844" cy="1043832"/>
      </dsp:txXfrm>
    </dsp:sp>
    <dsp:sp modelId="{A7CBB77E-F08B-40A5-A26A-FB83031B068D}">
      <dsp:nvSpPr>
        <dsp:cNvPr id="0" name=""/>
        <dsp:cNvSpPr/>
      </dsp:nvSpPr>
      <dsp:spPr>
        <a:xfrm>
          <a:off x="3418390" y="4262687"/>
          <a:ext cx="1678324" cy="1398091"/>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Interest Conflict</a:t>
          </a:r>
          <a:endParaRPr lang="en-US" sz="2400" b="1" kern="1200" dirty="0">
            <a:solidFill>
              <a:schemeClr val="bg1"/>
            </a:solidFill>
          </a:endParaRPr>
        </a:p>
      </dsp:txBody>
      <dsp:txXfrm>
        <a:off x="3664175" y="4467433"/>
        <a:ext cx="1186754" cy="988599"/>
      </dsp:txXfrm>
    </dsp:sp>
    <dsp:sp modelId="{7538CDD2-3436-48B0-BE5C-F6E5B353D284}">
      <dsp:nvSpPr>
        <dsp:cNvPr id="0" name=""/>
        <dsp:cNvSpPr/>
      </dsp:nvSpPr>
      <dsp:spPr>
        <a:xfrm>
          <a:off x="1152643" y="1981198"/>
          <a:ext cx="1972944" cy="172419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Structural Conflict</a:t>
          </a:r>
          <a:endParaRPr lang="en-US" sz="2400" b="1" kern="1200" dirty="0">
            <a:solidFill>
              <a:schemeClr val="bg1"/>
            </a:solidFill>
          </a:endParaRPr>
        </a:p>
      </dsp:txBody>
      <dsp:txXfrm>
        <a:off x="1441574" y="2233701"/>
        <a:ext cx="1395082" cy="12191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96717-4F3E-4C0E-86CA-61AEF0CD5A50}" type="datetimeFigureOut">
              <a:rPr lang="en-AU" smtClean="0"/>
              <a:t>31/10/2015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36632D-8C1E-45BE-9942-EBE3BCCCF374}" type="slidenum">
              <a:rPr lang="en-AU" smtClean="0"/>
              <a:t>‹#›</a:t>
            </a:fld>
            <a:endParaRPr lang="en-AU"/>
          </a:p>
        </p:txBody>
      </p:sp>
    </p:spTree>
    <p:extLst>
      <p:ext uri="{BB962C8B-B14F-4D97-AF65-F5344CB8AC3E}">
        <p14:creationId xmlns:p14="http://schemas.microsoft.com/office/powerpoint/2010/main" val="3856812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055"/>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52"/>
              </a:defRPr>
            </a:lvl1pPr>
            <a:lvl2pPr marL="742950" indent="-285750" eaLnBrk="0" hangingPunct="0">
              <a:defRPr sz="2400">
                <a:solidFill>
                  <a:schemeClr val="tx1"/>
                </a:solidFill>
                <a:latin typeface="Times New Roman" pitchFamily="18" charset="-52"/>
              </a:defRPr>
            </a:lvl2pPr>
            <a:lvl3pPr marL="1143000" indent="-228600" eaLnBrk="0" hangingPunct="0">
              <a:defRPr sz="2400">
                <a:solidFill>
                  <a:schemeClr val="tx1"/>
                </a:solidFill>
                <a:latin typeface="Times New Roman" pitchFamily="18" charset="-52"/>
              </a:defRPr>
            </a:lvl3pPr>
            <a:lvl4pPr marL="1600200" indent="-228600" eaLnBrk="0" hangingPunct="0">
              <a:defRPr sz="2400">
                <a:solidFill>
                  <a:schemeClr val="tx1"/>
                </a:solidFill>
                <a:latin typeface="Times New Roman" pitchFamily="18" charset="-52"/>
              </a:defRPr>
            </a:lvl4pPr>
            <a:lvl5pPr marL="2057400" indent="-228600" eaLnBrk="0" hangingPunct="0">
              <a:defRPr sz="2400">
                <a:solidFill>
                  <a:schemeClr val="tx1"/>
                </a:solidFill>
                <a:latin typeface="Times New Roman" pitchFamily="18" charset="-52"/>
              </a:defRPr>
            </a:lvl5pPr>
            <a:lvl6pPr marL="2514600" indent="-228600" eaLnBrk="0" fontAlgn="base" hangingPunct="0">
              <a:spcBef>
                <a:spcPct val="0"/>
              </a:spcBef>
              <a:spcAft>
                <a:spcPct val="0"/>
              </a:spcAft>
              <a:defRPr sz="2400">
                <a:solidFill>
                  <a:schemeClr val="tx1"/>
                </a:solidFill>
                <a:latin typeface="Times New Roman" pitchFamily="18" charset="-52"/>
              </a:defRPr>
            </a:lvl6pPr>
            <a:lvl7pPr marL="2971800" indent="-228600" eaLnBrk="0" fontAlgn="base" hangingPunct="0">
              <a:spcBef>
                <a:spcPct val="0"/>
              </a:spcBef>
              <a:spcAft>
                <a:spcPct val="0"/>
              </a:spcAft>
              <a:defRPr sz="2400">
                <a:solidFill>
                  <a:schemeClr val="tx1"/>
                </a:solidFill>
                <a:latin typeface="Times New Roman" pitchFamily="18" charset="-52"/>
              </a:defRPr>
            </a:lvl7pPr>
            <a:lvl8pPr marL="3429000" indent="-228600" eaLnBrk="0" fontAlgn="base" hangingPunct="0">
              <a:spcBef>
                <a:spcPct val="0"/>
              </a:spcBef>
              <a:spcAft>
                <a:spcPct val="0"/>
              </a:spcAft>
              <a:defRPr sz="2400">
                <a:solidFill>
                  <a:schemeClr val="tx1"/>
                </a:solidFill>
                <a:latin typeface="Times New Roman" pitchFamily="18" charset="-52"/>
              </a:defRPr>
            </a:lvl8pPr>
            <a:lvl9pPr marL="3886200" indent="-228600" eaLnBrk="0" fontAlgn="base" hangingPunct="0">
              <a:spcBef>
                <a:spcPct val="0"/>
              </a:spcBef>
              <a:spcAft>
                <a:spcPct val="0"/>
              </a:spcAft>
              <a:defRPr sz="2400">
                <a:solidFill>
                  <a:schemeClr val="tx1"/>
                </a:solidFill>
                <a:latin typeface="Times New Roman" pitchFamily="18" charset="-52"/>
              </a:defRPr>
            </a:lvl9pPr>
          </a:lstStyle>
          <a:p>
            <a:pPr eaLnBrk="1" hangingPunct="1"/>
            <a:fld id="{B8DB36D1-2CF3-48F4-846D-29A95EC62864}" type="slidenum">
              <a:rPr lang="en-US" sz="1200"/>
              <a:pPr eaLnBrk="1" hangingPunct="1"/>
              <a:t>2</a:t>
            </a:fld>
            <a:endParaRPr 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055"/>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52"/>
              </a:defRPr>
            </a:lvl1pPr>
            <a:lvl2pPr marL="742950" indent="-285750" eaLnBrk="0" hangingPunct="0">
              <a:defRPr sz="2400">
                <a:solidFill>
                  <a:schemeClr val="tx1"/>
                </a:solidFill>
                <a:latin typeface="Times New Roman" pitchFamily="18" charset="-52"/>
              </a:defRPr>
            </a:lvl2pPr>
            <a:lvl3pPr marL="1143000" indent="-228600" eaLnBrk="0" hangingPunct="0">
              <a:defRPr sz="2400">
                <a:solidFill>
                  <a:schemeClr val="tx1"/>
                </a:solidFill>
                <a:latin typeface="Times New Roman" pitchFamily="18" charset="-52"/>
              </a:defRPr>
            </a:lvl3pPr>
            <a:lvl4pPr marL="1600200" indent="-228600" eaLnBrk="0" hangingPunct="0">
              <a:defRPr sz="2400">
                <a:solidFill>
                  <a:schemeClr val="tx1"/>
                </a:solidFill>
                <a:latin typeface="Times New Roman" pitchFamily="18" charset="-52"/>
              </a:defRPr>
            </a:lvl4pPr>
            <a:lvl5pPr marL="2057400" indent="-228600" eaLnBrk="0" hangingPunct="0">
              <a:defRPr sz="2400">
                <a:solidFill>
                  <a:schemeClr val="tx1"/>
                </a:solidFill>
                <a:latin typeface="Times New Roman" pitchFamily="18" charset="-52"/>
              </a:defRPr>
            </a:lvl5pPr>
            <a:lvl6pPr marL="2514600" indent="-228600" eaLnBrk="0" fontAlgn="base" hangingPunct="0">
              <a:spcBef>
                <a:spcPct val="0"/>
              </a:spcBef>
              <a:spcAft>
                <a:spcPct val="0"/>
              </a:spcAft>
              <a:defRPr sz="2400">
                <a:solidFill>
                  <a:schemeClr val="tx1"/>
                </a:solidFill>
                <a:latin typeface="Times New Roman" pitchFamily="18" charset="-52"/>
              </a:defRPr>
            </a:lvl6pPr>
            <a:lvl7pPr marL="2971800" indent="-228600" eaLnBrk="0" fontAlgn="base" hangingPunct="0">
              <a:spcBef>
                <a:spcPct val="0"/>
              </a:spcBef>
              <a:spcAft>
                <a:spcPct val="0"/>
              </a:spcAft>
              <a:defRPr sz="2400">
                <a:solidFill>
                  <a:schemeClr val="tx1"/>
                </a:solidFill>
                <a:latin typeface="Times New Roman" pitchFamily="18" charset="-52"/>
              </a:defRPr>
            </a:lvl7pPr>
            <a:lvl8pPr marL="3429000" indent="-228600" eaLnBrk="0" fontAlgn="base" hangingPunct="0">
              <a:spcBef>
                <a:spcPct val="0"/>
              </a:spcBef>
              <a:spcAft>
                <a:spcPct val="0"/>
              </a:spcAft>
              <a:defRPr sz="2400">
                <a:solidFill>
                  <a:schemeClr val="tx1"/>
                </a:solidFill>
                <a:latin typeface="Times New Roman" pitchFamily="18" charset="-52"/>
              </a:defRPr>
            </a:lvl8pPr>
            <a:lvl9pPr marL="3886200" indent="-228600" eaLnBrk="0" fontAlgn="base" hangingPunct="0">
              <a:spcBef>
                <a:spcPct val="0"/>
              </a:spcBef>
              <a:spcAft>
                <a:spcPct val="0"/>
              </a:spcAft>
              <a:defRPr sz="2400">
                <a:solidFill>
                  <a:schemeClr val="tx1"/>
                </a:solidFill>
                <a:latin typeface="Times New Roman" pitchFamily="18" charset="-52"/>
              </a:defRPr>
            </a:lvl9pPr>
          </a:lstStyle>
          <a:p>
            <a:pPr eaLnBrk="1" hangingPunct="1"/>
            <a:fld id="{B9745F04-0BDE-4D65-BB3B-798FEE6ECFB0}" type="slidenum">
              <a:rPr lang="en-US" sz="1200"/>
              <a:pPr eaLnBrk="1" hangingPunct="1"/>
              <a:t>6</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5"/>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52"/>
              </a:defRPr>
            </a:lvl1pPr>
            <a:lvl2pPr marL="742950" indent="-285750" eaLnBrk="0" hangingPunct="0">
              <a:defRPr sz="2400">
                <a:solidFill>
                  <a:schemeClr val="tx1"/>
                </a:solidFill>
                <a:latin typeface="Times New Roman" pitchFamily="18" charset="-52"/>
              </a:defRPr>
            </a:lvl2pPr>
            <a:lvl3pPr marL="1143000" indent="-228600" eaLnBrk="0" hangingPunct="0">
              <a:defRPr sz="2400">
                <a:solidFill>
                  <a:schemeClr val="tx1"/>
                </a:solidFill>
                <a:latin typeface="Times New Roman" pitchFamily="18" charset="-52"/>
              </a:defRPr>
            </a:lvl3pPr>
            <a:lvl4pPr marL="1600200" indent="-228600" eaLnBrk="0" hangingPunct="0">
              <a:defRPr sz="2400">
                <a:solidFill>
                  <a:schemeClr val="tx1"/>
                </a:solidFill>
                <a:latin typeface="Times New Roman" pitchFamily="18" charset="-52"/>
              </a:defRPr>
            </a:lvl4pPr>
            <a:lvl5pPr marL="2057400" indent="-228600" eaLnBrk="0" hangingPunct="0">
              <a:defRPr sz="2400">
                <a:solidFill>
                  <a:schemeClr val="tx1"/>
                </a:solidFill>
                <a:latin typeface="Times New Roman" pitchFamily="18" charset="-52"/>
              </a:defRPr>
            </a:lvl5pPr>
            <a:lvl6pPr marL="2514600" indent="-228600" eaLnBrk="0" fontAlgn="base" hangingPunct="0">
              <a:spcBef>
                <a:spcPct val="0"/>
              </a:spcBef>
              <a:spcAft>
                <a:spcPct val="0"/>
              </a:spcAft>
              <a:defRPr sz="2400">
                <a:solidFill>
                  <a:schemeClr val="tx1"/>
                </a:solidFill>
                <a:latin typeface="Times New Roman" pitchFamily="18" charset="-52"/>
              </a:defRPr>
            </a:lvl6pPr>
            <a:lvl7pPr marL="2971800" indent="-228600" eaLnBrk="0" fontAlgn="base" hangingPunct="0">
              <a:spcBef>
                <a:spcPct val="0"/>
              </a:spcBef>
              <a:spcAft>
                <a:spcPct val="0"/>
              </a:spcAft>
              <a:defRPr sz="2400">
                <a:solidFill>
                  <a:schemeClr val="tx1"/>
                </a:solidFill>
                <a:latin typeface="Times New Roman" pitchFamily="18" charset="-52"/>
              </a:defRPr>
            </a:lvl7pPr>
            <a:lvl8pPr marL="3429000" indent="-228600" eaLnBrk="0" fontAlgn="base" hangingPunct="0">
              <a:spcBef>
                <a:spcPct val="0"/>
              </a:spcBef>
              <a:spcAft>
                <a:spcPct val="0"/>
              </a:spcAft>
              <a:defRPr sz="2400">
                <a:solidFill>
                  <a:schemeClr val="tx1"/>
                </a:solidFill>
                <a:latin typeface="Times New Roman" pitchFamily="18" charset="-52"/>
              </a:defRPr>
            </a:lvl8pPr>
            <a:lvl9pPr marL="3886200" indent="-228600" eaLnBrk="0" fontAlgn="base" hangingPunct="0">
              <a:spcBef>
                <a:spcPct val="0"/>
              </a:spcBef>
              <a:spcAft>
                <a:spcPct val="0"/>
              </a:spcAft>
              <a:defRPr sz="2400">
                <a:solidFill>
                  <a:schemeClr val="tx1"/>
                </a:solidFill>
                <a:latin typeface="Times New Roman" pitchFamily="18" charset="-52"/>
              </a:defRPr>
            </a:lvl9pPr>
          </a:lstStyle>
          <a:p>
            <a:pPr eaLnBrk="1" hangingPunct="1"/>
            <a:fld id="{A6362E16-7E77-4CA9-86A4-E3C076BE436E}" type="slidenum">
              <a:rPr lang="en-US" sz="1200"/>
              <a:pPr eaLnBrk="1" hangingPunct="1"/>
              <a:t>7</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055"/>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52"/>
              </a:defRPr>
            </a:lvl1pPr>
            <a:lvl2pPr marL="742950" indent="-285750" eaLnBrk="0" hangingPunct="0">
              <a:defRPr sz="2400">
                <a:solidFill>
                  <a:schemeClr val="tx1"/>
                </a:solidFill>
                <a:latin typeface="Times New Roman" pitchFamily="18" charset="-52"/>
              </a:defRPr>
            </a:lvl2pPr>
            <a:lvl3pPr marL="1143000" indent="-228600" eaLnBrk="0" hangingPunct="0">
              <a:defRPr sz="2400">
                <a:solidFill>
                  <a:schemeClr val="tx1"/>
                </a:solidFill>
                <a:latin typeface="Times New Roman" pitchFamily="18" charset="-52"/>
              </a:defRPr>
            </a:lvl3pPr>
            <a:lvl4pPr marL="1600200" indent="-228600" eaLnBrk="0" hangingPunct="0">
              <a:defRPr sz="2400">
                <a:solidFill>
                  <a:schemeClr val="tx1"/>
                </a:solidFill>
                <a:latin typeface="Times New Roman" pitchFamily="18" charset="-52"/>
              </a:defRPr>
            </a:lvl4pPr>
            <a:lvl5pPr marL="2057400" indent="-228600" eaLnBrk="0" hangingPunct="0">
              <a:defRPr sz="2400">
                <a:solidFill>
                  <a:schemeClr val="tx1"/>
                </a:solidFill>
                <a:latin typeface="Times New Roman" pitchFamily="18" charset="-52"/>
              </a:defRPr>
            </a:lvl5pPr>
            <a:lvl6pPr marL="2514600" indent="-228600" eaLnBrk="0" fontAlgn="base" hangingPunct="0">
              <a:spcBef>
                <a:spcPct val="0"/>
              </a:spcBef>
              <a:spcAft>
                <a:spcPct val="0"/>
              </a:spcAft>
              <a:defRPr sz="2400">
                <a:solidFill>
                  <a:schemeClr val="tx1"/>
                </a:solidFill>
                <a:latin typeface="Times New Roman" pitchFamily="18" charset="-52"/>
              </a:defRPr>
            </a:lvl6pPr>
            <a:lvl7pPr marL="2971800" indent="-228600" eaLnBrk="0" fontAlgn="base" hangingPunct="0">
              <a:spcBef>
                <a:spcPct val="0"/>
              </a:spcBef>
              <a:spcAft>
                <a:spcPct val="0"/>
              </a:spcAft>
              <a:defRPr sz="2400">
                <a:solidFill>
                  <a:schemeClr val="tx1"/>
                </a:solidFill>
                <a:latin typeface="Times New Roman" pitchFamily="18" charset="-52"/>
              </a:defRPr>
            </a:lvl7pPr>
            <a:lvl8pPr marL="3429000" indent="-228600" eaLnBrk="0" fontAlgn="base" hangingPunct="0">
              <a:spcBef>
                <a:spcPct val="0"/>
              </a:spcBef>
              <a:spcAft>
                <a:spcPct val="0"/>
              </a:spcAft>
              <a:defRPr sz="2400">
                <a:solidFill>
                  <a:schemeClr val="tx1"/>
                </a:solidFill>
                <a:latin typeface="Times New Roman" pitchFamily="18" charset="-52"/>
              </a:defRPr>
            </a:lvl8pPr>
            <a:lvl9pPr marL="3886200" indent="-228600" eaLnBrk="0" fontAlgn="base" hangingPunct="0">
              <a:spcBef>
                <a:spcPct val="0"/>
              </a:spcBef>
              <a:spcAft>
                <a:spcPct val="0"/>
              </a:spcAft>
              <a:defRPr sz="2400">
                <a:solidFill>
                  <a:schemeClr val="tx1"/>
                </a:solidFill>
                <a:latin typeface="Times New Roman" pitchFamily="18" charset="-52"/>
              </a:defRPr>
            </a:lvl9pPr>
          </a:lstStyle>
          <a:p>
            <a:pPr eaLnBrk="1" hangingPunct="1"/>
            <a:fld id="{3D1DDA00-6FA4-4B18-9EB8-697046194635}" type="slidenum">
              <a:rPr lang="en-US" sz="1200"/>
              <a:pPr eaLnBrk="1" hangingPunct="1"/>
              <a:t>8</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5"/>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52"/>
              </a:defRPr>
            </a:lvl1pPr>
            <a:lvl2pPr marL="742950" indent="-285750" eaLnBrk="0" hangingPunct="0">
              <a:defRPr sz="2400">
                <a:solidFill>
                  <a:schemeClr val="tx1"/>
                </a:solidFill>
                <a:latin typeface="Times New Roman" pitchFamily="18" charset="-52"/>
              </a:defRPr>
            </a:lvl2pPr>
            <a:lvl3pPr marL="1143000" indent="-228600" eaLnBrk="0" hangingPunct="0">
              <a:defRPr sz="2400">
                <a:solidFill>
                  <a:schemeClr val="tx1"/>
                </a:solidFill>
                <a:latin typeface="Times New Roman" pitchFamily="18" charset="-52"/>
              </a:defRPr>
            </a:lvl3pPr>
            <a:lvl4pPr marL="1600200" indent="-228600" eaLnBrk="0" hangingPunct="0">
              <a:defRPr sz="2400">
                <a:solidFill>
                  <a:schemeClr val="tx1"/>
                </a:solidFill>
                <a:latin typeface="Times New Roman" pitchFamily="18" charset="-52"/>
              </a:defRPr>
            </a:lvl4pPr>
            <a:lvl5pPr marL="2057400" indent="-228600" eaLnBrk="0" hangingPunct="0">
              <a:defRPr sz="2400">
                <a:solidFill>
                  <a:schemeClr val="tx1"/>
                </a:solidFill>
                <a:latin typeface="Times New Roman" pitchFamily="18" charset="-52"/>
              </a:defRPr>
            </a:lvl5pPr>
            <a:lvl6pPr marL="2514600" indent="-228600" eaLnBrk="0" fontAlgn="base" hangingPunct="0">
              <a:spcBef>
                <a:spcPct val="0"/>
              </a:spcBef>
              <a:spcAft>
                <a:spcPct val="0"/>
              </a:spcAft>
              <a:defRPr sz="2400">
                <a:solidFill>
                  <a:schemeClr val="tx1"/>
                </a:solidFill>
                <a:latin typeface="Times New Roman" pitchFamily="18" charset="-52"/>
              </a:defRPr>
            </a:lvl6pPr>
            <a:lvl7pPr marL="2971800" indent="-228600" eaLnBrk="0" fontAlgn="base" hangingPunct="0">
              <a:spcBef>
                <a:spcPct val="0"/>
              </a:spcBef>
              <a:spcAft>
                <a:spcPct val="0"/>
              </a:spcAft>
              <a:defRPr sz="2400">
                <a:solidFill>
                  <a:schemeClr val="tx1"/>
                </a:solidFill>
                <a:latin typeface="Times New Roman" pitchFamily="18" charset="-52"/>
              </a:defRPr>
            </a:lvl7pPr>
            <a:lvl8pPr marL="3429000" indent="-228600" eaLnBrk="0" fontAlgn="base" hangingPunct="0">
              <a:spcBef>
                <a:spcPct val="0"/>
              </a:spcBef>
              <a:spcAft>
                <a:spcPct val="0"/>
              </a:spcAft>
              <a:defRPr sz="2400">
                <a:solidFill>
                  <a:schemeClr val="tx1"/>
                </a:solidFill>
                <a:latin typeface="Times New Roman" pitchFamily="18" charset="-52"/>
              </a:defRPr>
            </a:lvl8pPr>
            <a:lvl9pPr marL="3886200" indent="-228600" eaLnBrk="0" fontAlgn="base" hangingPunct="0">
              <a:spcBef>
                <a:spcPct val="0"/>
              </a:spcBef>
              <a:spcAft>
                <a:spcPct val="0"/>
              </a:spcAft>
              <a:defRPr sz="2400">
                <a:solidFill>
                  <a:schemeClr val="tx1"/>
                </a:solidFill>
                <a:latin typeface="Times New Roman" pitchFamily="18" charset="-52"/>
              </a:defRPr>
            </a:lvl9pPr>
          </a:lstStyle>
          <a:p>
            <a:pPr eaLnBrk="1" hangingPunct="1"/>
            <a:fld id="{4739D27C-C35D-4552-BCC7-2103C85F0D94}" type="slidenum">
              <a:rPr lang="en-US" sz="1200"/>
              <a:pPr eaLnBrk="1" hangingPunct="1"/>
              <a:t>9</a:t>
            </a:fld>
            <a:endParaRPr 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4C9B39F-547A-44B1-BDD7-F3B0F1925E5D}" type="slidenum">
              <a:rPr lang="en-US"/>
              <a:pPr/>
              <a:t>15</a:t>
            </a:fld>
            <a:endParaRPr lang="en-US"/>
          </a:p>
        </p:txBody>
      </p:sp>
      <p:sp>
        <p:nvSpPr>
          <p:cNvPr id="19458" name="Rectangle 2"/>
          <p:cNvSpPr>
            <a:spLocks noGrp="1" noRot="1" noChangeAspect="1" noChangeArrowheads="1" noTextEdit="1"/>
          </p:cNvSpPr>
          <p:nvPr>
            <p:ph type="sldImg"/>
          </p:nvPr>
        </p:nvSpPr>
        <p:spPr>
          <a:xfrm>
            <a:off x="1143000" y="685800"/>
            <a:ext cx="4572000" cy="3429000"/>
          </a:xfrm>
          <a:ln/>
        </p:spPr>
      </p:sp>
      <p:sp>
        <p:nvSpPr>
          <p:cNvPr id="19459" name="Rectangle 3"/>
          <p:cNvSpPr>
            <a:spLocks noGrp="1" noChangeArrowheads="1"/>
          </p:cNvSpPr>
          <p:nvPr>
            <p:ph type="body" idx="1"/>
          </p:nvPr>
        </p:nvSpPr>
        <p:spPr/>
        <p:txBody>
          <a:bodyPr/>
          <a:lstStyle/>
          <a:p>
            <a:r>
              <a:rPr lang="en-US">
                <a:cs typeface="Times New Roman" pitchFamily="18" charset="0"/>
              </a:rPr>
              <a:t>First, write A,B, C, D in a column on the board; tell students you want to know where their scores fell and would like them to raise their hands to show where their highest score occurred as you read out each letter.  Total the number of hands raised on each and provide a number so all can see where styles are clustered.</a:t>
            </a:r>
          </a:p>
          <a:p>
            <a:r>
              <a:rPr lang="en-US">
                <a:cs typeface="Times New Roman" pitchFamily="18" charset="0"/>
              </a:rPr>
              <a:t>There are </a:t>
            </a:r>
            <a:r>
              <a:rPr lang="en-GB">
                <a:cs typeface="Times New Roman" pitchFamily="18" charset="0"/>
              </a:rPr>
              <a:t>five</a:t>
            </a:r>
            <a:r>
              <a:rPr lang="en-US">
                <a:cs typeface="Times New Roman" pitchFamily="18" charset="0"/>
              </a:rPr>
              <a:t> ways of managing conflict, and each has its place</a:t>
            </a:r>
            <a:r>
              <a:rPr lang="en-GB">
                <a:cs typeface="Times New Roman" pitchFamily="18" charset="0"/>
              </a:rPr>
              <a:t>.</a:t>
            </a:r>
            <a:r>
              <a:rPr lang="en-US">
                <a:cs typeface="Times New Roman" pitchFamily="18" charset="0"/>
              </a:rPr>
              <a:t> </a:t>
            </a:r>
          </a:p>
          <a:p>
            <a:endParaRPr lang="en-US">
              <a:cs typeface="Times New Roman" pitchFamily="18" charset="0"/>
            </a:endParaRPr>
          </a:p>
          <a:p>
            <a:r>
              <a:rPr lang="en-US">
                <a:cs typeface="Times New Roman" pitchFamily="18" charset="0"/>
              </a:rPr>
              <a:t>First, (and not measured on this questionnaire) is to manage conflict by avoiding it.  And there are many instances when a manager might chose to avoid conflict. For example, if the conflict is a flare-up between  volatile persons who will soon forget the conflict, there is no point for the manager to get involved.  Similarly, if the conflict is unimportant it may also be prudent to avoid it.  The point is, sometimes avoidance is a good policy.  </a:t>
            </a:r>
            <a:r>
              <a:rPr lang="en-GB">
                <a:cs typeface="Times New Roman" pitchFamily="18" charset="0"/>
              </a:rPr>
              <a:t>(</a:t>
            </a:r>
            <a:r>
              <a:rPr lang="en-US">
                <a:cs typeface="Times New Roman" pitchFamily="18" charset="0"/>
              </a:rPr>
              <a:t>Sometimes in my family life, I will avoid a conflict if it appears that my spouse is tired or grouchy, for example</a:t>
            </a:r>
            <a:r>
              <a:rPr lang="en-GB">
                <a:cs typeface="Times New Roman" pitchFamily="18" charset="0"/>
              </a:rPr>
              <a:t>.)</a:t>
            </a:r>
            <a:r>
              <a:rPr lang="en-US">
                <a:cs typeface="Times New Roman" pitchFamily="18" charset="0"/>
              </a:rPr>
              <a:t> </a:t>
            </a:r>
          </a:p>
          <a:p>
            <a:r>
              <a:rPr lang="en-US">
                <a:cs typeface="Times New Roman" pitchFamily="18" charset="0"/>
              </a:rPr>
              <a:t>Often conflict cannot be avoided at which point we engage.  Most people tend to have a preferred style of conflict management, and those are the preferences you showed by scoring highest on A, or B or C or D.  So we see that in this class, we have many people who are (fill in the blank)</a:t>
            </a:r>
            <a:r>
              <a:rPr lang="en-GB">
                <a:cs typeface="Times New Roman" pitchFamily="18" charset="0"/>
              </a:rPr>
              <a:t>.</a:t>
            </a:r>
            <a:endParaRPr lang="en-US">
              <a:cs typeface="Times New Roman" pitchFamily="18" charset="0"/>
            </a:endParaRP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551928C-5D60-41DE-930D-F2E45CA2B40A}" type="slidenum">
              <a:rPr lang="en-US"/>
              <a:pPr/>
              <a:t>17</a:t>
            </a:fld>
            <a:endParaRPr lang="en-US"/>
          </a:p>
        </p:txBody>
      </p:sp>
      <p:sp>
        <p:nvSpPr>
          <p:cNvPr id="20482" name="Rectangle 2"/>
          <p:cNvSpPr>
            <a:spLocks noGrp="1" noRot="1" noChangeAspect="1" noChangeArrowheads="1" noTextEdit="1"/>
          </p:cNvSpPr>
          <p:nvPr>
            <p:ph type="sldImg"/>
          </p:nvPr>
        </p:nvSpPr>
        <p:spPr>
          <a:xfrm>
            <a:off x="1143000" y="685800"/>
            <a:ext cx="4572000" cy="3429000"/>
          </a:xfrm>
          <a:ln/>
        </p:spPr>
      </p:sp>
      <p:sp>
        <p:nvSpPr>
          <p:cNvPr id="20483" name="Rectangle 3"/>
          <p:cNvSpPr>
            <a:spLocks noGrp="1" noChangeArrowheads="1"/>
          </p:cNvSpPr>
          <p:nvPr>
            <p:ph type="body" idx="1"/>
          </p:nvPr>
        </p:nvSpPr>
        <p:spPr/>
        <p:txBody>
          <a:bodyPr/>
          <a:lstStyle/>
          <a:p>
            <a:r>
              <a:rPr lang="en-US"/>
              <a:t>First, let’s think about conflict as it unfolds for you.  Think about one example (personal or professional) of when you used a particular style and tell us how that position worked for you.</a:t>
            </a:r>
          </a:p>
          <a:p>
            <a:endParaRPr lang="en-US"/>
          </a:p>
          <a:p>
            <a:r>
              <a:rPr lang="en-US"/>
              <a:t>Here are pluses and minuses for each style:</a:t>
            </a:r>
          </a:p>
          <a:p>
            <a:r>
              <a:rPr lang="en-US"/>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055"/>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52"/>
              </a:defRPr>
            </a:lvl1pPr>
            <a:lvl2pPr marL="742950" indent="-285750" eaLnBrk="0" hangingPunct="0">
              <a:defRPr sz="2400">
                <a:solidFill>
                  <a:schemeClr val="tx1"/>
                </a:solidFill>
                <a:latin typeface="Times New Roman" pitchFamily="18" charset="-52"/>
              </a:defRPr>
            </a:lvl2pPr>
            <a:lvl3pPr marL="1143000" indent="-228600" eaLnBrk="0" hangingPunct="0">
              <a:defRPr sz="2400">
                <a:solidFill>
                  <a:schemeClr val="tx1"/>
                </a:solidFill>
                <a:latin typeface="Times New Roman" pitchFamily="18" charset="-52"/>
              </a:defRPr>
            </a:lvl3pPr>
            <a:lvl4pPr marL="1600200" indent="-228600" eaLnBrk="0" hangingPunct="0">
              <a:defRPr sz="2400">
                <a:solidFill>
                  <a:schemeClr val="tx1"/>
                </a:solidFill>
                <a:latin typeface="Times New Roman" pitchFamily="18" charset="-52"/>
              </a:defRPr>
            </a:lvl4pPr>
            <a:lvl5pPr marL="2057400" indent="-228600" eaLnBrk="0" hangingPunct="0">
              <a:defRPr sz="2400">
                <a:solidFill>
                  <a:schemeClr val="tx1"/>
                </a:solidFill>
                <a:latin typeface="Times New Roman" pitchFamily="18" charset="-52"/>
              </a:defRPr>
            </a:lvl5pPr>
            <a:lvl6pPr marL="2514600" indent="-228600" eaLnBrk="0" fontAlgn="base" hangingPunct="0">
              <a:spcBef>
                <a:spcPct val="0"/>
              </a:spcBef>
              <a:spcAft>
                <a:spcPct val="0"/>
              </a:spcAft>
              <a:defRPr sz="2400">
                <a:solidFill>
                  <a:schemeClr val="tx1"/>
                </a:solidFill>
                <a:latin typeface="Times New Roman" pitchFamily="18" charset="-52"/>
              </a:defRPr>
            </a:lvl6pPr>
            <a:lvl7pPr marL="2971800" indent="-228600" eaLnBrk="0" fontAlgn="base" hangingPunct="0">
              <a:spcBef>
                <a:spcPct val="0"/>
              </a:spcBef>
              <a:spcAft>
                <a:spcPct val="0"/>
              </a:spcAft>
              <a:defRPr sz="2400">
                <a:solidFill>
                  <a:schemeClr val="tx1"/>
                </a:solidFill>
                <a:latin typeface="Times New Roman" pitchFamily="18" charset="-52"/>
              </a:defRPr>
            </a:lvl7pPr>
            <a:lvl8pPr marL="3429000" indent="-228600" eaLnBrk="0" fontAlgn="base" hangingPunct="0">
              <a:spcBef>
                <a:spcPct val="0"/>
              </a:spcBef>
              <a:spcAft>
                <a:spcPct val="0"/>
              </a:spcAft>
              <a:defRPr sz="2400">
                <a:solidFill>
                  <a:schemeClr val="tx1"/>
                </a:solidFill>
                <a:latin typeface="Times New Roman" pitchFamily="18" charset="-52"/>
              </a:defRPr>
            </a:lvl8pPr>
            <a:lvl9pPr marL="3886200" indent="-228600" eaLnBrk="0" fontAlgn="base" hangingPunct="0">
              <a:spcBef>
                <a:spcPct val="0"/>
              </a:spcBef>
              <a:spcAft>
                <a:spcPct val="0"/>
              </a:spcAft>
              <a:defRPr sz="2400">
                <a:solidFill>
                  <a:schemeClr val="tx1"/>
                </a:solidFill>
                <a:latin typeface="Times New Roman" pitchFamily="18" charset="-52"/>
              </a:defRPr>
            </a:lvl9pPr>
          </a:lstStyle>
          <a:p>
            <a:pPr eaLnBrk="1" hangingPunct="1"/>
            <a:fld id="{3D1DDA00-6FA4-4B18-9EB8-697046194635}" type="slidenum">
              <a:rPr lang="en-US" sz="1200"/>
              <a:pPr eaLnBrk="1" hangingPunct="1"/>
              <a:t>19</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5D58ED9-789D-4A9B-B236-5A3B0E707CF5}" type="slidenum">
              <a:rPr lang="en-US"/>
              <a:pPr/>
              <a:t>20</a:t>
            </a:fld>
            <a:endParaRPr lang="en-US"/>
          </a:p>
        </p:txBody>
      </p:sp>
      <p:sp>
        <p:nvSpPr>
          <p:cNvPr id="29698" name="Rectangle 1026"/>
          <p:cNvSpPr>
            <a:spLocks noGrp="1" noRot="1" noChangeAspect="1" noChangeArrowheads="1" noTextEdit="1"/>
          </p:cNvSpPr>
          <p:nvPr>
            <p:ph type="sldImg"/>
          </p:nvPr>
        </p:nvSpPr>
        <p:spPr>
          <a:xfrm>
            <a:off x="1143000" y="685800"/>
            <a:ext cx="4572000" cy="3429000"/>
          </a:xfrm>
          <a:ln/>
        </p:spPr>
      </p:sp>
      <p:sp>
        <p:nvSpPr>
          <p:cNvPr id="29699" name="Rectangle 1027"/>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b="1" dirty="0" smtClean="0">
                <a:solidFill>
                  <a:srgbClr val="7030A0"/>
                </a:solidFill>
                <a:effectLst>
                  <a:outerShdw blurRad="38100" dist="38100" dir="2700000" algn="tl">
                    <a:srgbClr val="000000">
                      <a:alpha val="43137"/>
                    </a:srgbClr>
                  </a:outerShdw>
                </a:effectLst>
              </a:rPr>
              <a:t>LECTURE </a:t>
            </a:r>
            <a:r>
              <a:rPr lang="en-AU" b="1" dirty="0" smtClean="0">
                <a:solidFill>
                  <a:srgbClr val="7030A0"/>
                </a:solidFill>
                <a:effectLst>
                  <a:outerShdw blurRad="38100" dist="38100" dir="2700000" algn="tl">
                    <a:srgbClr val="000000">
                      <a:alpha val="43137"/>
                    </a:srgbClr>
                  </a:outerShdw>
                </a:effectLst>
              </a:rPr>
              <a:t>7</a:t>
            </a:r>
            <a:endParaRPr lang="en-AU" b="1" dirty="0">
              <a:solidFill>
                <a:srgbClr val="7030A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AU" sz="4000" b="1" dirty="0" smtClean="0">
                <a:effectLst>
                  <a:outerShdw blurRad="38100" dist="38100" dir="2700000" algn="tl">
                    <a:srgbClr val="000000">
                      <a:alpha val="43137"/>
                    </a:srgbClr>
                  </a:outerShdw>
                </a:effectLst>
                <a:latin typeface="Arial" pitchFamily="34" charset="0"/>
                <a:cs typeface="Arial" pitchFamily="34" charset="0"/>
              </a:rPr>
              <a:t>Conflict Management</a:t>
            </a:r>
            <a:endParaRPr lang="en-AU" sz="4000" b="1"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3517044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5"/>
          <p:cNvSpPr>
            <a:spLocks noGrp="1"/>
          </p:cNvSpPr>
          <p:nvPr>
            <p:ph type="title"/>
          </p:nvPr>
        </p:nvSpPr>
        <p:spPr/>
        <p:txBody>
          <a:bodyPr>
            <a:normAutofit fontScale="90000"/>
          </a:bodyPr>
          <a:lstStyle/>
          <a:p>
            <a:r>
              <a:rPr lang="en-US" sz="5400" b="1" smtClean="0">
                <a:latin typeface="Calibri" pitchFamily="34" charset="0"/>
                <a:ea typeface="Calibri" pitchFamily="34" charset="0"/>
                <a:cs typeface="Calibri" pitchFamily="34" charset="0"/>
              </a:rPr>
              <a:t>Tools for</a:t>
            </a:r>
            <a:br>
              <a:rPr lang="en-US" sz="5400" b="1" smtClean="0">
                <a:latin typeface="Calibri" pitchFamily="34" charset="0"/>
                <a:ea typeface="Calibri" pitchFamily="34" charset="0"/>
                <a:cs typeface="Calibri" pitchFamily="34" charset="0"/>
              </a:rPr>
            </a:br>
            <a:r>
              <a:rPr lang="en-US" sz="5400" b="1" smtClean="0">
                <a:latin typeface="Calibri" pitchFamily="34" charset="0"/>
                <a:ea typeface="Calibri" pitchFamily="34" charset="0"/>
                <a:cs typeface="Calibri" pitchFamily="34" charset="0"/>
              </a:rPr>
              <a:t>Conflict Management</a:t>
            </a:r>
          </a:p>
        </p:txBody>
      </p:sp>
      <p:sp>
        <p:nvSpPr>
          <p:cNvPr id="5" name="Slide Number Placeholder 4"/>
          <p:cNvSpPr>
            <a:spLocks noGrp="1"/>
          </p:cNvSpPr>
          <p:nvPr>
            <p:ph type="sldNum" sz="quarter" idx="12"/>
          </p:nvPr>
        </p:nvSpPr>
        <p:spPr/>
        <p:txBody>
          <a:bodyPr/>
          <a:lstStyle/>
          <a:p>
            <a:pPr>
              <a:defRPr/>
            </a:pPr>
            <a:fld id="{55FB317E-117E-43E5-9A56-D924190B2010}" type="slidenum">
              <a:rPr lang="en-US" smtClean="0"/>
              <a:pPr>
                <a:defRPr/>
              </a:pPr>
              <a:t>10</a:t>
            </a:fld>
            <a:endParaRPr lang="en-US" dirty="0"/>
          </a:p>
        </p:txBody>
      </p:sp>
      <p:pic>
        <p:nvPicPr>
          <p:cNvPr id="8" name="Content Placeholder 8" descr="business tool kit.jpg"/>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743200" y="990600"/>
            <a:ext cx="3657600" cy="3276600"/>
          </a:xfrm>
        </p:spPr>
      </p:pic>
    </p:spTree>
    <p:extLst>
      <p:ext uri="{BB962C8B-B14F-4D97-AF65-F5344CB8AC3E}">
        <p14:creationId xmlns:p14="http://schemas.microsoft.com/office/powerpoint/2010/main" val="26933054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p:cNvSpPr>
            <a:spLocks noGrp="1"/>
          </p:cNvSpPr>
          <p:nvPr>
            <p:ph type="title"/>
          </p:nvPr>
        </p:nvSpPr>
        <p:spPr/>
        <p:txBody>
          <a:bodyPr>
            <a:normAutofit fontScale="90000"/>
          </a:bodyPr>
          <a:lstStyle/>
          <a:p>
            <a:pPr algn="ctr"/>
            <a:r>
              <a:rPr lang="en-US" sz="5400" smtClean="0">
                <a:latin typeface="Calibri" pitchFamily="34" charset="0"/>
                <a:ea typeface="Calibri" pitchFamily="34" charset="0"/>
                <a:cs typeface="Calibri" pitchFamily="34" charset="0"/>
              </a:rPr>
              <a:t>BLAME</a:t>
            </a:r>
          </a:p>
        </p:txBody>
      </p:sp>
      <p:pic>
        <p:nvPicPr>
          <p:cNvPr id="29699"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l="4112" r="4112"/>
          <a:stretch>
            <a:fillRect/>
          </a:stretch>
        </p:blipFill>
        <p:spPr/>
      </p:pic>
      <p:sp>
        <p:nvSpPr>
          <p:cNvPr id="29700" name="Text Placeholder 6"/>
          <p:cNvSpPr>
            <a:spLocks noGrp="1"/>
          </p:cNvSpPr>
          <p:nvPr>
            <p:ph type="body" sz="half" idx="2"/>
          </p:nvPr>
        </p:nvSpPr>
        <p:spPr/>
        <p:txBody>
          <a:bodyPr>
            <a:normAutofit fontScale="32500" lnSpcReduction="20000"/>
          </a:bodyPr>
          <a:lstStyle/>
          <a:p>
            <a:pPr algn="ctr">
              <a:spcBef>
                <a:spcPct val="0"/>
              </a:spcBef>
              <a:spcAft>
                <a:spcPct val="0"/>
              </a:spcAft>
            </a:pPr>
            <a:endParaRPr lang="en-US" sz="5400" smtClean="0">
              <a:latin typeface="Calibri" pitchFamily="34" charset="0"/>
              <a:ea typeface="Calibri" pitchFamily="34" charset="0"/>
              <a:cs typeface="Calibri" pitchFamily="34" charset="0"/>
            </a:endParaRPr>
          </a:p>
          <a:p>
            <a:pPr algn="ctr">
              <a:spcBef>
                <a:spcPct val="0"/>
              </a:spcBef>
              <a:spcAft>
                <a:spcPct val="0"/>
              </a:spcAft>
            </a:pPr>
            <a:r>
              <a:rPr lang="en-US" sz="5400" b="1" smtClean="0">
                <a:latin typeface="Calibri" pitchFamily="34" charset="0"/>
                <a:ea typeface="Calibri" pitchFamily="34" charset="0"/>
                <a:cs typeface="Calibri" pitchFamily="34" charset="0"/>
              </a:rPr>
              <a:t>What doesn’t</a:t>
            </a:r>
          </a:p>
          <a:p>
            <a:pPr algn="ctr">
              <a:spcBef>
                <a:spcPct val="0"/>
              </a:spcBef>
              <a:spcAft>
                <a:spcPct val="0"/>
              </a:spcAft>
            </a:pPr>
            <a:r>
              <a:rPr lang="en-US" sz="5400" b="1" smtClean="0">
                <a:latin typeface="Calibri" pitchFamily="34" charset="0"/>
                <a:ea typeface="Calibri" pitchFamily="34" charset="0"/>
                <a:cs typeface="Calibri" pitchFamily="34" charset="0"/>
              </a:rPr>
              <a:t>work</a:t>
            </a:r>
          </a:p>
          <a:p>
            <a:pPr>
              <a:spcBef>
                <a:spcPct val="0"/>
              </a:spcBef>
              <a:spcAft>
                <a:spcPct val="0"/>
              </a:spcAft>
            </a:pPr>
            <a:endParaRPr lang="en-US" sz="5400" smtClean="0">
              <a:latin typeface="Calibri" pitchFamily="34" charset="0"/>
              <a:ea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pPr>
              <a:defRPr/>
            </a:pPr>
            <a:fld id="{6F6AEBCF-D0B4-46F6-AFEB-012520A5ACE7}" type="slidenum">
              <a:rPr lang="en-US" smtClean="0"/>
              <a:pPr>
                <a:defRPr/>
              </a:pPr>
              <a:t>11</a:t>
            </a:fld>
            <a:endParaRPr lang="en-US" dirty="0"/>
          </a:p>
        </p:txBody>
      </p:sp>
    </p:spTree>
    <p:extLst>
      <p:ext uri="{BB962C8B-B14F-4D97-AF65-F5344CB8AC3E}">
        <p14:creationId xmlns:p14="http://schemas.microsoft.com/office/powerpoint/2010/main" val="4238314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792288" y="5072062"/>
            <a:ext cx="5486400" cy="566738"/>
          </a:xfrm>
        </p:spPr>
        <p:txBody>
          <a:bodyPr>
            <a:normAutofit fontScale="90000"/>
          </a:bodyPr>
          <a:lstStyle/>
          <a:p>
            <a:pPr algn="ctr"/>
            <a:r>
              <a:rPr lang="en-US" sz="4800" dirty="0" smtClean="0">
                <a:latin typeface="Calibri" pitchFamily="34" charset="0"/>
                <a:ea typeface="Calibri" pitchFamily="34" charset="0"/>
                <a:cs typeface="Calibri" pitchFamily="34" charset="0"/>
              </a:rPr>
              <a:t>You get the picture…</a:t>
            </a:r>
          </a:p>
        </p:txBody>
      </p:sp>
      <p:sp>
        <p:nvSpPr>
          <p:cNvPr id="32771" name="Text Placeholder 3"/>
          <p:cNvSpPr>
            <a:spLocks noGrp="1"/>
          </p:cNvSpPr>
          <p:nvPr>
            <p:ph type="body" sz="half" idx="2"/>
          </p:nvPr>
        </p:nvSpPr>
        <p:spPr>
          <a:xfrm>
            <a:off x="1792288" y="5595938"/>
            <a:ext cx="5486400" cy="804862"/>
          </a:xfrm>
        </p:spPr>
        <p:txBody>
          <a:bodyPr>
            <a:normAutofit fontScale="32500" lnSpcReduction="20000"/>
          </a:bodyPr>
          <a:lstStyle/>
          <a:p>
            <a:pPr algn="ctr">
              <a:spcBef>
                <a:spcPct val="0"/>
              </a:spcBef>
              <a:spcAft>
                <a:spcPct val="0"/>
              </a:spcAft>
            </a:pPr>
            <a:endParaRPr lang="en-US" sz="5400" dirty="0" smtClean="0">
              <a:latin typeface="Calibri" pitchFamily="34" charset="0"/>
              <a:ea typeface="Calibri" pitchFamily="34" charset="0"/>
              <a:cs typeface="Calibri" pitchFamily="34" charset="0"/>
            </a:endParaRPr>
          </a:p>
          <a:p>
            <a:pPr algn="ctr">
              <a:spcBef>
                <a:spcPct val="0"/>
              </a:spcBef>
              <a:spcAft>
                <a:spcPct val="0"/>
              </a:spcAft>
            </a:pPr>
            <a:r>
              <a:rPr lang="en-US" sz="5400" b="1" dirty="0" smtClean="0">
                <a:latin typeface="Calibri" pitchFamily="34" charset="0"/>
                <a:ea typeface="Calibri" pitchFamily="34" charset="0"/>
                <a:cs typeface="Calibri" pitchFamily="34" charset="0"/>
              </a:rPr>
              <a:t>What doesn’t</a:t>
            </a:r>
          </a:p>
          <a:p>
            <a:pPr algn="ctr">
              <a:spcBef>
                <a:spcPct val="0"/>
              </a:spcBef>
              <a:spcAft>
                <a:spcPct val="0"/>
              </a:spcAft>
            </a:pPr>
            <a:r>
              <a:rPr lang="en-US" sz="5400" b="1" dirty="0" smtClean="0">
                <a:latin typeface="Calibri" pitchFamily="34" charset="0"/>
                <a:ea typeface="Calibri" pitchFamily="34" charset="0"/>
                <a:cs typeface="Calibri" pitchFamily="34" charset="0"/>
              </a:rPr>
              <a:t>work</a:t>
            </a:r>
          </a:p>
        </p:txBody>
      </p:sp>
      <p:sp>
        <p:nvSpPr>
          <p:cNvPr id="5" name="Slide Number Placeholder 4"/>
          <p:cNvSpPr>
            <a:spLocks noGrp="1"/>
          </p:cNvSpPr>
          <p:nvPr>
            <p:ph type="sldNum" sz="quarter" idx="10"/>
          </p:nvPr>
        </p:nvSpPr>
        <p:spPr/>
        <p:txBody>
          <a:bodyPr/>
          <a:lstStyle/>
          <a:p>
            <a:pPr>
              <a:defRPr/>
            </a:pPr>
            <a:fld id="{108F293A-1BAA-46C6-BD2E-27272B18AA15}" type="slidenum">
              <a:rPr lang="en-US" smtClean="0"/>
              <a:pPr>
                <a:defRPr/>
              </a:pPr>
              <a:t>12</a:t>
            </a:fld>
            <a:endParaRPr lang="en-US" dirty="0"/>
          </a:p>
        </p:txBody>
      </p:sp>
      <p:sp>
        <p:nvSpPr>
          <p:cNvPr id="32773" name="Picture Placeholder 7"/>
          <p:cNvSpPr>
            <a:spLocks noGrp="1" noTextEdit="1"/>
          </p:cNvSpPr>
          <p:nvPr>
            <p:ph type="pic" idx="1"/>
          </p:nvPr>
        </p:nvSpPr>
        <p:spPr/>
      </p:sp>
      <p:sp>
        <p:nvSpPr>
          <p:cNvPr id="32774" name="Picture Placeholder 7"/>
          <p:cNvSpPr txBox="1">
            <a:spLocks/>
          </p:cNvSpPr>
          <p:nvPr/>
        </p:nvSpPr>
        <p:spPr bwMode="auto">
          <a:xfrm>
            <a:off x="2971800" y="609600"/>
            <a:ext cx="5867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p>
        </p:txBody>
      </p:sp>
      <p:pic>
        <p:nvPicPr>
          <p:cNvPr id="32775" name="Picture 2" descr="http://corhinnshow.com/wp-content/uploads/2012/08/SILENT-TREATMEN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33400"/>
            <a:ext cx="8001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4961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pPr algn="ctr"/>
            <a:r>
              <a:rPr lang="en-US" sz="4800" dirty="0" smtClean="0">
                <a:latin typeface="Calibri" pitchFamily="34" charset="0"/>
                <a:ea typeface="Calibri" pitchFamily="34" charset="0"/>
                <a:cs typeface="Calibri" pitchFamily="34" charset="0"/>
              </a:rPr>
              <a:t>The “third party”</a:t>
            </a:r>
          </a:p>
        </p:txBody>
      </p:sp>
      <p:sp>
        <p:nvSpPr>
          <p:cNvPr id="30723" name="Text Placeholder 3"/>
          <p:cNvSpPr>
            <a:spLocks noGrp="1"/>
          </p:cNvSpPr>
          <p:nvPr>
            <p:ph type="body" sz="half" idx="2"/>
          </p:nvPr>
        </p:nvSpPr>
        <p:spPr/>
        <p:txBody>
          <a:bodyPr>
            <a:normAutofit fontScale="32500" lnSpcReduction="20000"/>
          </a:bodyPr>
          <a:lstStyle/>
          <a:p>
            <a:pPr algn="ctr">
              <a:spcBef>
                <a:spcPct val="0"/>
              </a:spcBef>
              <a:spcAft>
                <a:spcPct val="0"/>
              </a:spcAft>
            </a:pPr>
            <a:endParaRPr lang="en-US" sz="5400" smtClean="0">
              <a:latin typeface="Calibri" pitchFamily="34" charset="0"/>
              <a:ea typeface="Calibri" pitchFamily="34" charset="0"/>
              <a:cs typeface="Calibri" pitchFamily="34" charset="0"/>
            </a:endParaRPr>
          </a:p>
          <a:p>
            <a:pPr algn="ctr">
              <a:spcBef>
                <a:spcPct val="0"/>
              </a:spcBef>
              <a:spcAft>
                <a:spcPct val="0"/>
              </a:spcAft>
            </a:pPr>
            <a:r>
              <a:rPr lang="en-US" sz="5400" b="1" smtClean="0">
                <a:latin typeface="Calibri" pitchFamily="34" charset="0"/>
                <a:ea typeface="Calibri" pitchFamily="34" charset="0"/>
                <a:cs typeface="Calibri" pitchFamily="34" charset="0"/>
              </a:rPr>
              <a:t>What does</a:t>
            </a:r>
          </a:p>
          <a:p>
            <a:pPr algn="ctr">
              <a:spcBef>
                <a:spcPct val="0"/>
              </a:spcBef>
              <a:spcAft>
                <a:spcPct val="0"/>
              </a:spcAft>
            </a:pPr>
            <a:r>
              <a:rPr lang="en-US" sz="5400" b="1" smtClean="0">
                <a:latin typeface="Calibri" pitchFamily="34" charset="0"/>
                <a:ea typeface="Calibri" pitchFamily="34" charset="0"/>
                <a:cs typeface="Calibri" pitchFamily="34" charset="0"/>
              </a:rPr>
              <a:t>work</a:t>
            </a:r>
          </a:p>
        </p:txBody>
      </p:sp>
      <p:sp>
        <p:nvSpPr>
          <p:cNvPr id="5" name="Slide Number Placeholder 4"/>
          <p:cNvSpPr>
            <a:spLocks noGrp="1"/>
          </p:cNvSpPr>
          <p:nvPr>
            <p:ph type="sldNum" sz="quarter" idx="10"/>
          </p:nvPr>
        </p:nvSpPr>
        <p:spPr/>
        <p:txBody>
          <a:bodyPr/>
          <a:lstStyle/>
          <a:p>
            <a:pPr>
              <a:defRPr/>
            </a:pPr>
            <a:fld id="{63E6867F-F553-4E71-B28F-02EB2DB8E666}" type="slidenum">
              <a:rPr lang="en-US" smtClean="0"/>
              <a:pPr>
                <a:defRPr/>
              </a:pPr>
              <a:t>13</a:t>
            </a:fld>
            <a:endParaRPr lang="en-US" dirty="0"/>
          </a:p>
        </p:txBody>
      </p:sp>
      <p:pic>
        <p:nvPicPr>
          <p:cNvPr id="30725"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t="1515" b="1515"/>
          <a:stretch>
            <a:fillRect/>
          </a:stretch>
        </p:blipFill>
        <p:spPr/>
      </p:pic>
    </p:spTree>
    <p:extLst>
      <p:ext uri="{BB962C8B-B14F-4D97-AF65-F5344CB8AC3E}">
        <p14:creationId xmlns:p14="http://schemas.microsoft.com/office/powerpoint/2010/main" val="4294546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fontScale="90000"/>
          </a:bodyPr>
          <a:lstStyle/>
          <a:p>
            <a:pPr algn="ctr"/>
            <a:r>
              <a:rPr lang="en-US" sz="4800" smtClean="0">
                <a:latin typeface="Calibri" pitchFamily="34" charset="0"/>
                <a:ea typeface="Calibri" pitchFamily="34" charset="0"/>
                <a:cs typeface="Calibri" pitchFamily="34" charset="0"/>
              </a:rPr>
              <a:t>Contribution Mapping</a:t>
            </a:r>
          </a:p>
        </p:txBody>
      </p:sp>
      <p:pic>
        <p:nvPicPr>
          <p:cNvPr id="31747"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4382" r="4382"/>
          <a:stretch>
            <a:fillRect/>
          </a:stretch>
        </p:blipFill>
        <p:spPr/>
      </p:pic>
      <p:sp>
        <p:nvSpPr>
          <p:cNvPr id="31748" name="Text Placeholder 3"/>
          <p:cNvSpPr>
            <a:spLocks noGrp="1"/>
          </p:cNvSpPr>
          <p:nvPr>
            <p:ph type="body" sz="half" idx="2"/>
          </p:nvPr>
        </p:nvSpPr>
        <p:spPr/>
        <p:txBody>
          <a:bodyPr>
            <a:normAutofit fontScale="32500" lnSpcReduction="20000"/>
          </a:bodyPr>
          <a:lstStyle/>
          <a:p>
            <a:pPr algn="ctr">
              <a:spcBef>
                <a:spcPct val="0"/>
              </a:spcBef>
              <a:spcAft>
                <a:spcPct val="0"/>
              </a:spcAft>
            </a:pPr>
            <a:endParaRPr lang="en-US" sz="5400" smtClean="0">
              <a:latin typeface="Calibri" pitchFamily="34" charset="0"/>
              <a:ea typeface="Calibri" pitchFamily="34" charset="0"/>
              <a:cs typeface="Calibri" pitchFamily="34" charset="0"/>
            </a:endParaRPr>
          </a:p>
          <a:p>
            <a:pPr algn="ctr">
              <a:spcBef>
                <a:spcPct val="0"/>
              </a:spcBef>
              <a:spcAft>
                <a:spcPct val="0"/>
              </a:spcAft>
            </a:pPr>
            <a:r>
              <a:rPr lang="en-US" sz="5400" b="1" smtClean="0">
                <a:latin typeface="Calibri" pitchFamily="34" charset="0"/>
                <a:ea typeface="Calibri" pitchFamily="34" charset="0"/>
                <a:cs typeface="Calibri" pitchFamily="34" charset="0"/>
              </a:rPr>
              <a:t>What does</a:t>
            </a:r>
          </a:p>
          <a:p>
            <a:pPr algn="ctr">
              <a:spcBef>
                <a:spcPct val="0"/>
              </a:spcBef>
              <a:spcAft>
                <a:spcPct val="0"/>
              </a:spcAft>
            </a:pPr>
            <a:r>
              <a:rPr lang="en-US" sz="5400" b="1" smtClean="0">
                <a:latin typeface="Calibri" pitchFamily="34" charset="0"/>
                <a:ea typeface="Calibri" pitchFamily="34" charset="0"/>
                <a:cs typeface="Calibri" pitchFamily="34" charset="0"/>
              </a:rPr>
              <a:t>work</a:t>
            </a:r>
          </a:p>
        </p:txBody>
      </p:sp>
      <p:sp>
        <p:nvSpPr>
          <p:cNvPr id="5" name="Slide Number Placeholder 4"/>
          <p:cNvSpPr>
            <a:spLocks noGrp="1"/>
          </p:cNvSpPr>
          <p:nvPr>
            <p:ph type="sldNum" sz="quarter" idx="10"/>
          </p:nvPr>
        </p:nvSpPr>
        <p:spPr/>
        <p:txBody>
          <a:bodyPr/>
          <a:lstStyle/>
          <a:p>
            <a:pPr>
              <a:defRPr/>
            </a:pPr>
            <a:fld id="{9423E29C-C713-47CC-B70C-4E923B5478F7}" type="slidenum">
              <a:rPr lang="en-US" smtClean="0"/>
              <a:pPr>
                <a:defRPr/>
              </a:pPr>
              <a:t>14</a:t>
            </a:fld>
            <a:endParaRPr lang="en-US" dirty="0"/>
          </a:p>
        </p:txBody>
      </p:sp>
    </p:spTree>
    <p:extLst>
      <p:ext uri="{BB962C8B-B14F-4D97-AF65-F5344CB8AC3E}">
        <p14:creationId xmlns:p14="http://schemas.microsoft.com/office/powerpoint/2010/main" val="650074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3527A22-14D8-4374-A1C5-B291A0FD6E42}" type="slidenum">
              <a:rPr lang="en-US"/>
              <a:pPr/>
              <a:t>15</a:t>
            </a:fld>
            <a:endParaRPr lang="en-US"/>
          </a:p>
        </p:txBody>
      </p:sp>
      <p:sp>
        <p:nvSpPr>
          <p:cNvPr id="5126" name="Rectangle 6"/>
          <p:cNvSpPr>
            <a:spLocks noGrp="1" noChangeArrowheads="1"/>
          </p:cNvSpPr>
          <p:nvPr>
            <p:ph type="title"/>
          </p:nvPr>
        </p:nvSpPr>
        <p:spPr>
          <a:solidFill>
            <a:srgbClr val="002060"/>
          </a:solidFill>
        </p:spPr>
        <p:txBody>
          <a:bodyPr/>
          <a:lstStyle/>
          <a:p>
            <a:r>
              <a:rPr lang="en-US" dirty="0">
                <a:solidFill>
                  <a:srgbClr val="FFFF00"/>
                </a:solidFill>
              </a:rPr>
              <a:t>5 ways to manage conflict</a:t>
            </a:r>
          </a:p>
        </p:txBody>
      </p:sp>
      <p:sp>
        <p:nvSpPr>
          <p:cNvPr id="5127" name="Rectangle 7"/>
          <p:cNvSpPr>
            <a:spLocks noGrp="1" noChangeArrowheads="1"/>
          </p:cNvSpPr>
          <p:nvPr>
            <p:ph type="body" idx="1"/>
          </p:nvPr>
        </p:nvSpPr>
        <p:spPr/>
        <p:txBody>
          <a:bodyPr/>
          <a:lstStyle/>
          <a:p>
            <a:r>
              <a:rPr lang="en-US" dirty="0"/>
              <a:t>Avoidance</a:t>
            </a:r>
          </a:p>
          <a:p>
            <a:r>
              <a:rPr lang="en-US" dirty="0" smtClean="0"/>
              <a:t>Accommodation </a:t>
            </a:r>
            <a:r>
              <a:rPr lang="en-US" dirty="0"/>
              <a:t>(B)</a:t>
            </a:r>
          </a:p>
          <a:p>
            <a:r>
              <a:rPr lang="en-US" dirty="0"/>
              <a:t>Compromise (C)</a:t>
            </a:r>
          </a:p>
          <a:p>
            <a:r>
              <a:rPr lang="en-US" dirty="0"/>
              <a:t>Collaboration (D</a:t>
            </a:r>
            <a:r>
              <a:rPr lang="en-US" dirty="0" smtClean="0"/>
              <a:t>)</a:t>
            </a:r>
          </a:p>
          <a:p>
            <a:r>
              <a:rPr lang="en-US" dirty="0" smtClean="0"/>
              <a:t>Force</a:t>
            </a:r>
            <a:endParaRPr lang="en-US" dirty="0"/>
          </a:p>
        </p:txBody>
      </p:sp>
    </p:spTree>
    <p:extLst>
      <p:ext uri="{BB962C8B-B14F-4D97-AF65-F5344CB8AC3E}">
        <p14:creationId xmlns:p14="http://schemas.microsoft.com/office/powerpoint/2010/main" val="386522937"/>
      </p:ext>
    </p:extLst>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Conflict Management</a:t>
            </a:r>
            <a:endParaRPr lang="en-US" sz="3200" b="1" dirty="0"/>
          </a:p>
        </p:txBody>
      </p:sp>
      <p:graphicFrame>
        <p:nvGraphicFramePr>
          <p:cNvPr id="3" name="Diagram 2"/>
          <p:cNvGraphicFramePr/>
          <p:nvPr>
            <p:extLst>
              <p:ext uri="{D42A27DB-BD31-4B8C-83A1-F6EECF244321}">
                <p14:modId xmlns:p14="http://schemas.microsoft.com/office/powerpoint/2010/main" val="1426752287"/>
              </p:ext>
            </p:extLst>
          </p:nvPr>
        </p:nvGraphicFramePr>
        <p:xfrm>
          <a:off x="228600" y="914400"/>
          <a:ext cx="9067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715000" y="1066800"/>
            <a:ext cx="3276600" cy="1477328"/>
          </a:xfrm>
          <a:prstGeom prst="rect">
            <a:avLst/>
          </a:prstGeom>
          <a:noFill/>
        </p:spPr>
        <p:txBody>
          <a:bodyPr wrap="square" rtlCol="0">
            <a:spAutoFit/>
          </a:bodyPr>
          <a:lstStyle/>
          <a:p>
            <a:pPr algn="just"/>
            <a:r>
              <a:rPr lang="en-US" dirty="0" smtClean="0">
                <a:solidFill>
                  <a:srgbClr val="FF0000"/>
                </a:solidFill>
              </a:rPr>
              <a:t>Retreating from an actual or potential conflict situation; postponing the issue to be better prepared or to be resolved by others.</a:t>
            </a:r>
            <a:endParaRPr lang="en-US" dirty="0">
              <a:solidFill>
                <a:srgbClr val="FF0000"/>
              </a:solidFill>
            </a:endParaRPr>
          </a:p>
        </p:txBody>
      </p:sp>
      <p:sp>
        <p:nvSpPr>
          <p:cNvPr id="6" name="TextBox 5"/>
          <p:cNvSpPr txBox="1"/>
          <p:nvPr/>
        </p:nvSpPr>
        <p:spPr>
          <a:xfrm>
            <a:off x="0" y="2209800"/>
            <a:ext cx="2819400" cy="2031325"/>
          </a:xfrm>
          <a:prstGeom prst="rect">
            <a:avLst/>
          </a:prstGeom>
          <a:noFill/>
        </p:spPr>
        <p:txBody>
          <a:bodyPr wrap="square" rtlCol="0">
            <a:spAutoFit/>
          </a:bodyPr>
          <a:lstStyle/>
          <a:p>
            <a:pPr algn="just"/>
            <a:r>
              <a:rPr lang="en-US" dirty="0" smtClean="0">
                <a:solidFill>
                  <a:srgbClr val="FF0000"/>
                </a:solidFill>
              </a:rPr>
              <a:t>Emphasizing areas of agreement rather than areas of difference; conceding one’s position to the needs of others to maintain harmony and relationships.</a:t>
            </a:r>
            <a:endParaRPr lang="en-US" dirty="0">
              <a:solidFill>
                <a:srgbClr val="FF0000"/>
              </a:solidFill>
            </a:endParaRPr>
          </a:p>
        </p:txBody>
      </p:sp>
      <p:sp>
        <p:nvSpPr>
          <p:cNvPr id="7" name="TextBox 6"/>
          <p:cNvSpPr txBox="1"/>
          <p:nvPr/>
        </p:nvSpPr>
        <p:spPr>
          <a:xfrm>
            <a:off x="5742296" y="3040796"/>
            <a:ext cx="3276600" cy="1200329"/>
          </a:xfrm>
          <a:prstGeom prst="rect">
            <a:avLst/>
          </a:prstGeom>
          <a:noFill/>
        </p:spPr>
        <p:txBody>
          <a:bodyPr wrap="square" rtlCol="0">
            <a:spAutoFit/>
          </a:bodyPr>
          <a:lstStyle/>
          <a:p>
            <a:pPr algn="just"/>
            <a:r>
              <a:rPr lang="en-US" dirty="0" smtClean="0">
                <a:solidFill>
                  <a:srgbClr val="FF0000"/>
                </a:solidFill>
              </a:rPr>
              <a:t>Searching for solutions that bring some degree of satisfaction to all parties in order to temporarily or partially resolve the conflict.</a:t>
            </a:r>
            <a:endParaRPr lang="en-US" dirty="0">
              <a:solidFill>
                <a:srgbClr val="FF0000"/>
              </a:solidFill>
            </a:endParaRPr>
          </a:p>
        </p:txBody>
      </p:sp>
      <p:sp>
        <p:nvSpPr>
          <p:cNvPr id="8" name="TextBox 7"/>
          <p:cNvSpPr txBox="1"/>
          <p:nvPr/>
        </p:nvSpPr>
        <p:spPr>
          <a:xfrm>
            <a:off x="-76200" y="4800600"/>
            <a:ext cx="3506337" cy="1477328"/>
          </a:xfrm>
          <a:prstGeom prst="rect">
            <a:avLst/>
          </a:prstGeom>
          <a:noFill/>
        </p:spPr>
        <p:txBody>
          <a:bodyPr wrap="square" rtlCol="0">
            <a:spAutoFit/>
          </a:bodyPr>
          <a:lstStyle/>
          <a:p>
            <a:pPr algn="just"/>
            <a:r>
              <a:rPr lang="en-US" dirty="0" smtClean="0">
                <a:solidFill>
                  <a:srgbClr val="FF0000"/>
                </a:solidFill>
              </a:rPr>
              <a:t>Pushing one’s viewpoint at the expense of others; offering only win-lose situations, usually enforced through a power position to resolve an emergency.</a:t>
            </a:r>
            <a:endParaRPr lang="en-US" dirty="0">
              <a:solidFill>
                <a:srgbClr val="FF0000"/>
              </a:solidFill>
            </a:endParaRPr>
          </a:p>
        </p:txBody>
      </p:sp>
      <p:sp>
        <p:nvSpPr>
          <p:cNvPr id="10" name="TextBox 9"/>
          <p:cNvSpPr txBox="1"/>
          <p:nvPr/>
        </p:nvSpPr>
        <p:spPr>
          <a:xfrm>
            <a:off x="5892421" y="5007336"/>
            <a:ext cx="3276600" cy="1754326"/>
          </a:xfrm>
          <a:prstGeom prst="rect">
            <a:avLst/>
          </a:prstGeom>
          <a:noFill/>
        </p:spPr>
        <p:txBody>
          <a:bodyPr wrap="square" rtlCol="0">
            <a:spAutoFit/>
          </a:bodyPr>
          <a:lstStyle/>
          <a:p>
            <a:r>
              <a:rPr lang="en-US" dirty="0" smtClean="0">
                <a:solidFill>
                  <a:srgbClr val="FF0000"/>
                </a:solidFill>
              </a:rPr>
              <a:t>Incorporating multiple viewpoints and insights from differing perspectives; requires a cooperative attitude and open dialogue that typically leads to consensus and commitment.</a:t>
            </a:r>
            <a:endParaRPr lang="en-US" dirty="0">
              <a:solidFill>
                <a:srgbClr val="FF0000"/>
              </a:solidFill>
            </a:endParaRPr>
          </a:p>
        </p:txBody>
      </p:sp>
    </p:spTree>
    <p:extLst>
      <p:ext uri="{BB962C8B-B14F-4D97-AF65-F5344CB8AC3E}">
        <p14:creationId xmlns:p14="http://schemas.microsoft.com/office/powerpoint/2010/main" val="36614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down)">
                                      <p:cBhvr>
                                        <p:cTn id="16" dur="500"/>
                                        <p:tgtEl>
                                          <p:spTgt spid="8"/>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53C3AFAB-4BDE-4AC9-8BC5-1741E8548E15}" type="slidenum">
              <a:rPr lang="en-US"/>
              <a:pPr/>
              <a:t>17</a:t>
            </a:fld>
            <a:endParaRPr lang="en-US"/>
          </a:p>
        </p:txBody>
      </p:sp>
      <p:sp>
        <p:nvSpPr>
          <p:cNvPr id="6150" name="Rectangle 6"/>
          <p:cNvSpPr>
            <a:spLocks noGrp="1" noChangeArrowheads="1"/>
          </p:cNvSpPr>
          <p:nvPr>
            <p:ph type="title"/>
          </p:nvPr>
        </p:nvSpPr>
        <p:spPr>
          <a:solidFill>
            <a:srgbClr val="0070C0"/>
          </a:solidFill>
        </p:spPr>
        <p:txBody>
          <a:bodyPr/>
          <a:lstStyle/>
          <a:p>
            <a:r>
              <a:rPr lang="en-US" b="1" dirty="0"/>
              <a:t>Conflict Continuum</a:t>
            </a:r>
          </a:p>
        </p:txBody>
      </p:sp>
      <p:sp>
        <p:nvSpPr>
          <p:cNvPr id="6151" name="Rectangle 7"/>
          <p:cNvSpPr>
            <a:spLocks noGrp="1" noChangeArrowheads="1"/>
          </p:cNvSpPr>
          <p:nvPr>
            <p:ph type="body" idx="1"/>
          </p:nvPr>
        </p:nvSpPr>
        <p:spPr>
          <a:xfrm>
            <a:off x="1066800" y="1905000"/>
            <a:ext cx="7772400" cy="4114800"/>
          </a:xfrm>
        </p:spPr>
        <p:txBody>
          <a:bodyPr/>
          <a:lstStyle/>
          <a:p>
            <a:pPr>
              <a:buFont typeface="Wingdings" pitchFamily="2" charset="2"/>
              <a:buNone/>
            </a:pPr>
            <a:r>
              <a:rPr lang="en-US" sz="3200" dirty="0"/>
              <a:t>I win, you lose (competition—A)</a:t>
            </a:r>
          </a:p>
          <a:p>
            <a:pPr lvl="2">
              <a:buFont typeface="Wingdings" pitchFamily="2" charset="2"/>
              <a:buNone/>
            </a:pPr>
            <a:r>
              <a:rPr lang="en-US" sz="3200" dirty="0"/>
              <a:t>I lose or give in (accommodate</a:t>
            </a:r>
            <a:r>
              <a:rPr lang="en-US" sz="3200" dirty="0">
                <a:cs typeface="Times New Roman" pitchFamily="18" charset="0"/>
              </a:rPr>
              <a:t>—</a:t>
            </a:r>
            <a:r>
              <a:rPr lang="en-US" sz="3200" dirty="0"/>
              <a:t>B)</a:t>
            </a:r>
          </a:p>
          <a:p>
            <a:pPr lvl="3">
              <a:buFontTx/>
              <a:buNone/>
            </a:pPr>
            <a:r>
              <a:rPr lang="en-US" sz="3200" dirty="0"/>
              <a:t>We both get something                   		(compromise—C)</a:t>
            </a:r>
          </a:p>
          <a:p>
            <a:pPr lvl="3">
              <a:buFontTx/>
              <a:buNone/>
            </a:pPr>
            <a:r>
              <a:rPr lang="en-US" sz="3200" dirty="0"/>
              <a:t>		   We both “win”(collaborate—D)</a:t>
            </a:r>
          </a:p>
          <a:p>
            <a:pPr lvl="3">
              <a:buFontTx/>
              <a:buNone/>
            </a:pPr>
            <a:r>
              <a:rPr lang="en-US" sz="3200" dirty="0"/>
              <a:t>A          B             C                   D</a:t>
            </a:r>
          </a:p>
        </p:txBody>
      </p:sp>
      <p:sp>
        <p:nvSpPr>
          <p:cNvPr id="6152" name="Line 8"/>
          <p:cNvSpPr>
            <a:spLocks noChangeShapeType="1"/>
          </p:cNvSpPr>
          <p:nvPr/>
        </p:nvSpPr>
        <p:spPr bwMode="auto">
          <a:xfrm>
            <a:off x="1828800" y="5486400"/>
            <a:ext cx="60960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Tree>
    <p:extLst>
      <p:ext uri="{BB962C8B-B14F-4D97-AF65-F5344CB8AC3E}">
        <p14:creationId xmlns:p14="http://schemas.microsoft.com/office/powerpoint/2010/main" val="1714587625"/>
      </p:ext>
    </p:extLst>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29145" y="152400"/>
            <a:ext cx="67056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smtClean="0"/>
              <a:t>Conflict Management</a:t>
            </a:r>
            <a:endParaRPr lang="en-US" sz="28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345" y="2438400"/>
            <a:ext cx="845348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ular Callout 2"/>
          <p:cNvSpPr/>
          <p:nvPr/>
        </p:nvSpPr>
        <p:spPr>
          <a:xfrm>
            <a:off x="255200" y="1094509"/>
            <a:ext cx="4621600" cy="1219200"/>
          </a:xfrm>
          <a:prstGeom prst="wedgeRectCallout">
            <a:avLst>
              <a:gd name="adj1" fmla="val 42679"/>
              <a:gd name="adj2" fmla="val 206818"/>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Both </a:t>
            </a:r>
            <a:r>
              <a:rPr lang="en-US" sz="2000" dirty="0"/>
              <a:t>sides agreeing to make small or superficial concessions. </a:t>
            </a:r>
            <a:r>
              <a:rPr lang="en-US" sz="2000" dirty="0" smtClean="0"/>
              <a:t>Both </a:t>
            </a:r>
            <a:r>
              <a:rPr lang="en-US" sz="2000" dirty="0"/>
              <a:t>parties make concession and bargaining to and reach a settlement to which both agree.</a:t>
            </a:r>
          </a:p>
        </p:txBody>
      </p:sp>
      <p:sp>
        <p:nvSpPr>
          <p:cNvPr id="5" name="Rectangular Callout 4"/>
          <p:cNvSpPr/>
          <p:nvPr/>
        </p:nvSpPr>
        <p:spPr>
          <a:xfrm>
            <a:off x="3213144" y="1059873"/>
            <a:ext cx="5092655" cy="1219200"/>
          </a:xfrm>
          <a:prstGeom prst="wedgeRectCallout">
            <a:avLst>
              <a:gd name="adj1" fmla="val 30688"/>
              <a:gd name="adj2" fmla="val 278409"/>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Cooperation </a:t>
            </a:r>
            <a:r>
              <a:rPr lang="en-US" sz="2000" dirty="0"/>
              <a:t>wherein one side agrees to other's wants. </a:t>
            </a:r>
            <a:r>
              <a:rPr lang="en-US" sz="2000" dirty="0" smtClean="0"/>
              <a:t>Usually </a:t>
            </a:r>
            <a:r>
              <a:rPr lang="en-US" sz="2000" dirty="0"/>
              <a:t>occurs when the outcome of the situation is very important to one person but less so to the other.</a:t>
            </a:r>
          </a:p>
        </p:txBody>
      </p:sp>
      <p:sp>
        <p:nvSpPr>
          <p:cNvPr id="6" name="Rectangular Callout 5"/>
          <p:cNvSpPr/>
          <p:nvPr/>
        </p:nvSpPr>
        <p:spPr>
          <a:xfrm>
            <a:off x="19672" y="2057400"/>
            <a:ext cx="5092655" cy="1219200"/>
          </a:xfrm>
          <a:prstGeom prst="wedgeRectCallout">
            <a:avLst>
              <a:gd name="adj1" fmla="val 71767"/>
              <a:gd name="adj2" fmla="val 57954"/>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Meeting </a:t>
            </a:r>
            <a:r>
              <a:rPr lang="en-US" sz="2000" dirty="0"/>
              <a:t>underlying needs of both parties. </a:t>
            </a:r>
            <a:br>
              <a:rPr lang="en-US" sz="2000" dirty="0"/>
            </a:br>
            <a:r>
              <a:rPr lang="en-US" sz="2000" dirty="0"/>
              <a:t>It allows assertiveness and cooperation in the search for a solution that meets the needs of all. </a:t>
            </a:r>
          </a:p>
        </p:txBody>
      </p:sp>
      <p:sp>
        <p:nvSpPr>
          <p:cNvPr id="7" name="Rectangular Callout 6"/>
          <p:cNvSpPr/>
          <p:nvPr/>
        </p:nvSpPr>
        <p:spPr>
          <a:xfrm>
            <a:off x="1828800" y="914400"/>
            <a:ext cx="5092655" cy="1219200"/>
          </a:xfrm>
          <a:prstGeom prst="wedgeRectCallout">
            <a:avLst>
              <a:gd name="adj1" fmla="val -18009"/>
              <a:gd name="adj2" fmla="val 155137"/>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It is </a:t>
            </a:r>
            <a:r>
              <a:rPr lang="en-US" sz="2000" dirty="0"/>
              <a:t>used when outcome is more important than relationship, e.g., in emergencies. </a:t>
            </a:r>
            <a:br>
              <a:rPr lang="en-US" sz="2000" dirty="0"/>
            </a:br>
            <a:r>
              <a:rPr lang="en-US" sz="2000" dirty="0"/>
              <a:t>This also involves assertiveness but not cooperation. </a:t>
            </a:r>
          </a:p>
        </p:txBody>
      </p:sp>
      <p:sp>
        <p:nvSpPr>
          <p:cNvPr id="9" name="Rectangular Callout 8"/>
          <p:cNvSpPr/>
          <p:nvPr/>
        </p:nvSpPr>
        <p:spPr>
          <a:xfrm>
            <a:off x="2566000" y="1059872"/>
            <a:ext cx="5739799" cy="1378527"/>
          </a:xfrm>
          <a:prstGeom prst="wedgeRectCallout">
            <a:avLst>
              <a:gd name="adj1" fmla="val -24078"/>
              <a:gd name="adj2" fmla="val 251556"/>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Can </a:t>
            </a:r>
            <a:r>
              <a:rPr lang="en-US" sz="2000" dirty="0"/>
              <a:t>mean running away but evasion or delay can be appropriate and constructive. </a:t>
            </a:r>
            <a:r>
              <a:rPr lang="en-US" sz="2000" dirty="0" smtClean="0"/>
              <a:t>This </a:t>
            </a:r>
            <a:r>
              <a:rPr lang="en-US" sz="2000" dirty="0"/>
              <a:t>approach can be useful in highly emotional situations where time is needed to gain perspective.</a:t>
            </a:r>
            <a:r>
              <a:rPr lang="en-US" sz="2000" b="1" dirty="0"/>
              <a:t/>
            </a:r>
            <a:br>
              <a:rPr lang="en-US" sz="2000" b="1" dirty="0"/>
            </a:br>
            <a:endParaRPr lang="en-US" sz="2000" dirty="0"/>
          </a:p>
        </p:txBody>
      </p:sp>
    </p:spTree>
    <p:extLst>
      <p:ext uri="{BB962C8B-B14F-4D97-AF65-F5344CB8AC3E}">
        <p14:creationId xmlns:p14="http://schemas.microsoft.com/office/powerpoint/2010/main" val="112354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5" grpId="1" animBg="1"/>
      <p:bldP spid="6" grpId="0" animBg="1"/>
      <p:bldP spid="6" grpId="1" animBg="1"/>
      <p:bldP spid="7" grpId="0" animBg="1"/>
      <p:bldP spid="7" grpId="1" animBg="1"/>
      <p:bldP spid="9" grpId="0" animBg="1"/>
      <p:bldP spid="9" grpId="1"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85800" y="533400"/>
            <a:ext cx="7772400" cy="990600"/>
          </a:xfrm>
        </p:spPr>
        <p:txBody>
          <a:bodyPr/>
          <a:lstStyle/>
          <a:p>
            <a:r>
              <a:rPr lang="en-US" b="1" smtClean="0">
                <a:solidFill>
                  <a:srgbClr val="FF0000"/>
                </a:solidFill>
              </a:rPr>
              <a:t>How to create conflict?</a:t>
            </a:r>
            <a:endParaRPr lang="en-US" smtClean="0">
              <a:solidFill>
                <a:srgbClr val="FF0000"/>
              </a:solidFill>
            </a:endParaRPr>
          </a:p>
        </p:txBody>
      </p:sp>
      <p:sp>
        <p:nvSpPr>
          <p:cNvPr id="18435" name="Rectangle 3"/>
          <p:cNvSpPr>
            <a:spLocks noGrp="1" noChangeArrowheads="1"/>
          </p:cNvSpPr>
          <p:nvPr>
            <p:ph type="body" idx="1"/>
          </p:nvPr>
        </p:nvSpPr>
        <p:spPr>
          <a:xfrm>
            <a:off x="228600" y="1600200"/>
            <a:ext cx="9220200" cy="5029200"/>
          </a:xfrm>
        </p:spPr>
        <p:txBody>
          <a:bodyPr/>
          <a:lstStyle/>
          <a:p>
            <a:pPr>
              <a:lnSpc>
                <a:spcPct val="90000"/>
              </a:lnSpc>
            </a:pPr>
            <a:r>
              <a:rPr lang="en-US" sz="2800" b="1" dirty="0" smtClean="0"/>
              <a:t>Not being a role model</a:t>
            </a:r>
          </a:p>
          <a:p>
            <a:pPr>
              <a:lnSpc>
                <a:spcPct val="90000"/>
              </a:lnSpc>
            </a:pPr>
            <a:r>
              <a:rPr lang="en-US" sz="2800" b="1" dirty="0" smtClean="0"/>
              <a:t>Take credit, no recognition </a:t>
            </a:r>
          </a:p>
          <a:p>
            <a:pPr>
              <a:lnSpc>
                <a:spcPct val="90000"/>
              </a:lnSpc>
            </a:pPr>
            <a:r>
              <a:rPr lang="en-US" sz="2800" b="1" dirty="0" smtClean="0"/>
              <a:t>Be judgmental</a:t>
            </a:r>
          </a:p>
          <a:p>
            <a:pPr>
              <a:lnSpc>
                <a:spcPct val="90000"/>
              </a:lnSpc>
            </a:pPr>
            <a:r>
              <a:rPr lang="en-US" sz="2800" b="1" dirty="0" smtClean="0"/>
              <a:t>Send written messages</a:t>
            </a:r>
          </a:p>
          <a:p>
            <a:pPr>
              <a:lnSpc>
                <a:spcPct val="90000"/>
              </a:lnSpc>
            </a:pPr>
            <a:r>
              <a:rPr lang="en-US" sz="2800" b="1" dirty="0" smtClean="0"/>
              <a:t>Subordinate should come to see me</a:t>
            </a:r>
          </a:p>
          <a:p>
            <a:pPr>
              <a:lnSpc>
                <a:spcPct val="90000"/>
              </a:lnSpc>
            </a:pPr>
            <a:r>
              <a:rPr lang="en-US" sz="2800" b="1" dirty="0" smtClean="0"/>
              <a:t>Make yourself inaccessible to your team</a:t>
            </a:r>
          </a:p>
          <a:p>
            <a:pPr>
              <a:lnSpc>
                <a:spcPct val="90000"/>
              </a:lnSpc>
            </a:pPr>
            <a:r>
              <a:rPr lang="en-US" sz="2800" b="1" dirty="0" smtClean="0"/>
              <a:t>Individual </a:t>
            </a:r>
            <a:r>
              <a:rPr lang="en-US" sz="2800" b="1" dirty="0" err="1" smtClean="0"/>
              <a:t>Vs</a:t>
            </a:r>
            <a:r>
              <a:rPr lang="en-US" sz="2800" b="1" dirty="0" smtClean="0"/>
              <a:t> team approach</a:t>
            </a:r>
          </a:p>
          <a:p>
            <a:pPr>
              <a:lnSpc>
                <a:spcPct val="90000"/>
              </a:lnSpc>
            </a:pPr>
            <a:r>
              <a:rPr lang="en-US" sz="2700" b="1" dirty="0" smtClean="0"/>
              <a:t>Telling them? Consulting them? Or deciding with them?</a:t>
            </a:r>
          </a:p>
          <a:p>
            <a:pPr>
              <a:lnSpc>
                <a:spcPct val="90000"/>
              </a:lnSpc>
            </a:pPr>
            <a:r>
              <a:rPr lang="en-US" sz="2800" b="1" dirty="0" smtClean="0"/>
              <a:t>Come tomorrow</a:t>
            </a:r>
          </a:p>
          <a:p>
            <a:pPr>
              <a:lnSpc>
                <a:spcPct val="90000"/>
              </a:lnSpc>
            </a:pPr>
            <a:r>
              <a:rPr lang="en-US" sz="2800" b="1" dirty="0" smtClean="0"/>
              <a:t>Introduce change without consultation or discussion</a:t>
            </a:r>
            <a:endParaRPr lang="en-US" sz="2800" dirty="0" smtClean="0"/>
          </a:p>
        </p:txBody>
      </p:sp>
    </p:spTree>
    <p:extLst>
      <p:ext uri="{BB962C8B-B14F-4D97-AF65-F5344CB8AC3E}">
        <p14:creationId xmlns:p14="http://schemas.microsoft.com/office/powerpoint/2010/main" val="33041584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anim calcmode="lin" valueType="num">
                                      <p:cBhvr additive="base">
                                        <p:cTn id="31" dur="500" fill="hold"/>
                                        <p:tgtEl>
                                          <p:spTgt spid="1843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43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par>
                                <p:cTn id="33" presetID="2" presetClass="entr" presetSubtype="8" fill="hold" grpId="0" nodeType="with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anim calcmode="lin" valueType="num">
                                      <p:cBhvr additive="base">
                                        <p:cTn id="35" dur="500" fill="hold"/>
                                        <p:tgtEl>
                                          <p:spTgt spid="18435">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8435">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par>
                                <p:cTn id="37" presetID="2" presetClass="entr" presetSubtype="8" fill="hold" grpId="0" nodeType="withEffect">
                                  <p:stCondLst>
                                    <p:cond delay="0"/>
                                  </p:stCondLst>
                                  <p:childTnLst>
                                    <p:set>
                                      <p:cBhvr>
                                        <p:cTn id="38" dur="1" fill="hold">
                                          <p:stCondLst>
                                            <p:cond delay="0"/>
                                          </p:stCondLst>
                                        </p:cTn>
                                        <p:tgtEl>
                                          <p:spTgt spid="18435">
                                            <p:txEl>
                                              <p:pRg st="8" end="8"/>
                                            </p:txEl>
                                          </p:spTgt>
                                        </p:tgtEl>
                                        <p:attrNameLst>
                                          <p:attrName>style.visibility</p:attrName>
                                        </p:attrNameLst>
                                      </p:cBhvr>
                                      <p:to>
                                        <p:strVal val="visible"/>
                                      </p:to>
                                    </p:set>
                                    <p:anim calcmode="lin" valueType="num">
                                      <p:cBhvr additive="base">
                                        <p:cTn id="39" dur="500" fill="hold"/>
                                        <p:tgtEl>
                                          <p:spTgt spid="18435">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8435">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3" name="whoosh.wav"/>
                                        </p:tgtEl>
                                      </p:cMediaNode>
                                    </p:audio>
                                  </p:subTnLst>
                                </p:cTn>
                              </p:par>
                              <p:par>
                                <p:cTn id="41" presetID="2" presetClass="entr" presetSubtype="8" fill="hold" grpId="0" nodeType="withEffect">
                                  <p:stCondLst>
                                    <p:cond delay="0"/>
                                  </p:stCondLst>
                                  <p:childTnLst>
                                    <p:set>
                                      <p:cBhvr>
                                        <p:cTn id="42" dur="1" fill="hold">
                                          <p:stCondLst>
                                            <p:cond delay="0"/>
                                          </p:stCondLst>
                                        </p:cTn>
                                        <p:tgtEl>
                                          <p:spTgt spid="18435">
                                            <p:txEl>
                                              <p:pRg st="9" end="9"/>
                                            </p:txEl>
                                          </p:spTgt>
                                        </p:tgtEl>
                                        <p:attrNameLst>
                                          <p:attrName>style.visibility</p:attrName>
                                        </p:attrNameLst>
                                      </p:cBhvr>
                                      <p:to>
                                        <p:strVal val="visible"/>
                                      </p:to>
                                    </p:set>
                                    <p:anim calcmode="lin" valueType="num">
                                      <p:cBhvr additive="base">
                                        <p:cTn id="43" dur="500" fill="hold"/>
                                        <p:tgtEl>
                                          <p:spTgt spid="18435">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435">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ChangeArrowheads="1"/>
          </p:cNvSpPr>
          <p:nvPr/>
        </p:nvSpPr>
        <p:spPr bwMode="auto">
          <a:xfrm>
            <a:off x="685800" y="304800"/>
            <a:ext cx="7772400" cy="723900"/>
          </a:xfrm>
          <a:prstGeom prst="rect">
            <a:avLst/>
          </a:prstGeom>
          <a:solidFill>
            <a:srgbClr val="FFFF00"/>
          </a:solidFill>
          <a:ln>
            <a:noFill/>
          </a:ln>
          <a:effectLst/>
        </p:spPr>
        <p:txBody>
          <a:bodyPr anchor="ctr"/>
          <a:lstStyle/>
          <a:p>
            <a:pPr algn="ctr"/>
            <a:r>
              <a:rPr lang="en-US" sz="4400" b="1" dirty="0">
                <a:solidFill>
                  <a:srgbClr val="FF0000"/>
                </a:solidFill>
              </a:rPr>
              <a:t>What is conflict?</a:t>
            </a:r>
          </a:p>
        </p:txBody>
      </p:sp>
      <p:sp>
        <p:nvSpPr>
          <p:cNvPr id="12291" name="Rectangle 3"/>
          <p:cNvSpPr>
            <a:spLocks noChangeArrowheads="1"/>
          </p:cNvSpPr>
          <p:nvPr/>
        </p:nvSpPr>
        <p:spPr bwMode="auto">
          <a:xfrm>
            <a:off x="304800" y="1600200"/>
            <a:ext cx="87630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accent2"/>
              </a:buClr>
              <a:buSzPct val="110000"/>
              <a:buFontTx/>
              <a:buChar char="•"/>
            </a:pPr>
            <a:r>
              <a:rPr lang="en-US" sz="3200" b="1" dirty="0"/>
              <a:t>A battle, contest or opposing forces existing between primitive desires and moral, religious or ethical ideas ( Webster’s Dictionary)</a:t>
            </a:r>
          </a:p>
          <a:p>
            <a:pPr marL="342900" indent="-342900" algn="just">
              <a:spcBef>
                <a:spcPct val="20000"/>
              </a:spcBef>
              <a:buClr>
                <a:schemeClr val="accent2"/>
              </a:buClr>
              <a:buSzPct val="110000"/>
              <a:buFontTx/>
              <a:buChar char="•"/>
            </a:pPr>
            <a:r>
              <a:rPr lang="en-US" sz="3200" b="1" dirty="0"/>
              <a:t>A state of incompatibility of ideas between two or more parties or individuals</a:t>
            </a:r>
          </a:p>
          <a:p>
            <a:pPr marL="342900" indent="-342900" algn="just">
              <a:spcBef>
                <a:spcPct val="20000"/>
              </a:spcBef>
              <a:buClr>
                <a:schemeClr val="accent2"/>
              </a:buClr>
              <a:buSzPct val="110000"/>
            </a:pPr>
            <a:r>
              <a:rPr lang="en-US" sz="3200" b="1" dirty="0"/>
              <a:t> </a:t>
            </a:r>
          </a:p>
          <a:p>
            <a:pPr marL="342900" indent="-342900" algn="just">
              <a:spcBef>
                <a:spcPct val="20000"/>
              </a:spcBef>
              <a:buClr>
                <a:schemeClr val="accent2"/>
              </a:buClr>
              <a:buSzPct val="110000"/>
            </a:pPr>
            <a:r>
              <a:rPr lang="en-US" sz="3200" b="1" dirty="0">
                <a:solidFill>
                  <a:srgbClr val="66FF33"/>
                </a:solidFill>
              </a:rPr>
              <a:t>Conflict management is the practice of identifying and handling conflict in a sensible, fair and efficient manner</a:t>
            </a:r>
          </a:p>
        </p:txBody>
      </p:sp>
    </p:spTree>
    <p:extLst>
      <p:ext uri="{BB962C8B-B14F-4D97-AF65-F5344CB8AC3E}">
        <p14:creationId xmlns:p14="http://schemas.microsoft.com/office/powerpoint/2010/main" val="1564422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additive="base">
                                        <p:cTn id="11" dur="500" fill="hold"/>
                                        <p:tgtEl>
                                          <p:spTgt spid="1229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29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 calcmode="lin" valueType="num">
                                      <p:cBhvr additive="base">
                                        <p:cTn id="15" dur="500" fill="hold"/>
                                        <p:tgtEl>
                                          <p:spTgt spid="1229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229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anim calcmode="lin" valueType="num">
                                      <p:cBhvr additive="base">
                                        <p:cTn id="19" dur="500" fill="hold"/>
                                        <p:tgtEl>
                                          <p:spTgt spid="1229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DA9EF5B-D563-413B-9D80-F89C2E67E1A6}" type="slidenum">
              <a:rPr lang="en-US"/>
              <a:pPr/>
              <a:t>20</a:t>
            </a:fld>
            <a:endParaRPr lang="en-US"/>
          </a:p>
        </p:txBody>
      </p:sp>
      <p:sp>
        <p:nvSpPr>
          <p:cNvPr id="28674" name="Rectangle 2"/>
          <p:cNvSpPr>
            <a:spLocks noGrp="1" noChangeArrowheads="1"/>
          </p:cNvSpPr>
          <p:nvPr>
            <p:ph type="title"/>
          </p:nvPr>
        </p:nvSpPr>
        <p:spPr>
          <a:solidFill>
            <a:srgbClr val="002060"/>
          </a:solidFill>
        </p:spPr>
        <p:txBody>
          <a:bodyPr>
            <a:normAutofit/>
          </a:bodyPr>
          <a:lstStyle/>
          <a:p>
            <a:r>
              <a:rPr lang="en-US" dirty="0" smtClean="0">
                <a:solidFill>
                  <a:srgbClr val="FFFF00"/>
                </a:solidFill>
              </a:rPr>
              <a:t>Conflicts Reasons</a:t>
            </a:r>
            <a:endParaRPr lang="en-US" dirty="0">
              <a:solidFill>
                <a:srgbClr val="FFFF00"/>
              </a:solidFill>
            </a:endParaRPr>
          </a:p>
        </p:txBody>
      </p:sp>
      <p:sp>
        <p:nvSpPr>
          <p:cNvPr id="28675" name="Rectangle 3"/>
          <p:cNvSpPr>
            <a:spLocks noGrp="1" noChangeArrowheads="1"/>
          </p:cNvSpPr>
          <p:nvPr>
            <p:ph type="body" idx="1"/>
          </p:nvPr>
        </p:nvSpPr>
        <p:spPr>
          <a:xfrm>
            <a:off x="457200" y="1600200"/>
            <a:ext cx="8229600" cy="4114800"/>
          </a:xfrm>
        </p:spPr>
        <p:txBody>
          <a:bodyPr>
            <a:noAutofit/>
          </a:bodyPr>
          <a:lstStyle/>
          <a:p>
            <a:pPr>
              <a:lnSpc>
                <a:spcPct val="90000"/>
              </a:lnSpc>
            </a:pPr>
            <a:endParaRPr lang="en-US" sz="2400" dirty="0" smtClean="0">
              <a:latin typeface="Arial" pitchFamily="34" charset="0"/>
              <a:cs typeface="Arial" pitchFamily="34" charset="0"/>
            </a:endParaRPr>
          </a:p>
          <a:p>
            <a:pPr>
              <a:lnSpc>
                <a:spcPct val="90000"/>
              </a:lnSpc>
            </a:pPr>
            <a:r>
              <a:rPr lang="en-US" sz="2400" dirty="0" smtClean="0">
                <a:latin typeface="Arial" pitchFamily="34" charset="0"/>
                <a:cs typeface="Arial" pitchFamily="34" charset="0"/>
              </a:rPr>
              <a:t>Schedule</a:t>
            </a:r>
          </a:p>
          <a:p>
            <a:pPr>
              <a:lnSpc>
                <a:spcPct val="90000"/>
              </a:lnSpc>
            </a:pPr>
            <a:r>
              <a:rPr lang="en-US" sz="2400" dirty="0">
                <a:latin typeface="Arial" pitchFamily="34" charset="0"/>
                <a:cs typeface="Arial" pitchFamily="34" charset="0"/>
              </a:rPr>
              <a:t>Priorities</a:t>
            </a:r>
          </a:p>
          <a:p>
            <a:pPr>
              <a:lnSpc>
                <a:spcPct val="90000"/>
              </a:lnSpc>
            </a:pPr>
            <a:r>
              <a:rPr lang="en-US" sz="2400" dirty="0" smtClean="0">
                <a:latin typeface="Arial" pitchFamily="34" charset="0"/>
                <a:cs typeface="Arial" pitchFamily="34" charset="0"/>
              </a:rPr>
              <a:t>Recourses</a:t>
            </a:r>
          </a:p>
          <a:p>
            <a:pPr>
              <a:lnSpc>
                <a:spcPct val="90000"/>
              </a:lnSpc>
            </a:pPr>
            <a:r>
              <a:rPr lang="en-US" sz="2400" dirty="0" smtClean="0">
                <a:latin typeface="Arial" pitchFamily="34" charset="0"/>
                <a:cs typeface="Arial" pitchFamily="34" charset="0"/>
              </a:rPr>
              <a:t>Technical opinion</a:t>
            </a:r>
          </a:p>
          <a:p>
            <a:pPr>
              <a:lnSpc>
                <a:spcPct val="90000"/>
              </a:lnSpc>
            </a:pPr>
            <a:r>
              <a:rPr lang="en-US" sz="2400" dirty="0" err="1" smtClean="0">
                <a:latin typeface="Arial" pitchFamily="34" charset="0"/>
                <a:cs typeface="Arial" pitchFamily="34" charset="0"/>
              </a:rPr>
              <a:t>Admn</a:t>
            </a:r>
            <a:r>
              <a:rPr lang="en-US" sz="2400" dirty="0" smtClean="0">
                <a:latin typeface="Arial" pitchFamily="34" charset="0"/>
                <a:cs typeface="Arial" pitchFamily="34" charset="0"/>
              </a:rPr>
              <a:t> Procedures</a:t>
            </a:r>
          </a:p>
          <a:p>
            <a:pPr>
              <a:lnSpc>
                <a:spcPct val="90000"/>
              </a:lnSpc>
            </a:pPr>
            <a:r>
              <a:rPr lang="en-US" sz="2400" dirty="0" smtClean="0">
                <a:latin typeface="Arial" pitchFamily="34" charset="0"/>
                <a:cs typeface="Arial" pitchFamily="34" charset="0"/>
              </a:rPr>
              <a:t>Cost</a:t>
            </a:r>
          </a:p>
          <a:p>
            <a:pPr>
              <a:lnSpc>
                <a:spcPct val="90000"/>
              </a:lnSpc>
            </a:pPr>
            <a:r>
              <a:rPr lang="en-US" sz="2400" dirty="0" smtClean="0">
                <a:latin typeface="Arial" pitchFamily="34" charset="0"/>
                <a:cs typeface="Arial" pitchFamily="34" charset="0"/>
              </a:rPr>
              <a:t>Personality</a:t>
            </a:r>
            <a:endParaRPr lang="en-US" sz="2400" dirty="0">
              <a:latin typeface="Arial" pitchFamily="34" charset="0"/>
              <a:cs typeface="Arial" pitchFamily="34" charset="0"/>
            </a:endParaRPr>
          </a:p>
          <a:p>
            <a:pPr>
              <a:lnSpc>
                <a:spcPct val="90000"/>
              </a:lnSpc>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795356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1625" y="228600"/>
            <a:ext cx="8534400" cy="758825"/>
          </a:xfrm>
          <a:solidFill>
            <a:srgbClr val="FFFF00"/>
          </a:solidFill>
        </p:spPr>
        <p:txBody>
          <a:bodyPr>
            <a:normAutofit fontScale="90000"/>
          </a:bodyPr>
          <a:lstStyle/>
          <a:p>
            <a:r>
              <a:rPr lang="en-US" sz="4400" b="1" dirty="0" smtClean="0">
                <a:latin typeface="Calibri" pitchFamily="34" charset="0"/>
                <a:ea typeface="Calibri" pitchFamily="34" charset="0"/>
                <a:cs typeface="Calibri" pitchFamily="34" charset="0"/>
              </a:rPr>
              <a:t>CONFLICT  HAPPENS</a:t>
            </a:r>
          </a:p>
        </p:txBody>
      </p:sp>
      <p:sp>
        <p:nvSpPr>
          <p:cNvPr id="6" name="Content Placeholder 5"/>
          <p:cNvSpPr>
            <a:spLocks noGrp="1"/>
          </p:cNvSpPr>
          <p:nvPr>
            <p:ph sz="half" idx="1"/>
          </p:nvPr>
        </p:nvSpPr>
        <p:spPr>
          <a:xfrm>
            <a:off x="301625" y="1371600"/>
            <a:ext cx="4038600" cy="4681538"/>
          </a:xfrm>
        </p:spPr>
        <p:txBody>
          <a:bodyPr>
            <a:normAutofit lnSpcReduction="10000"/>
          </a:bodyPr>
          <a:lstStyle/>
          <a:p>
            <a:pPr marL="0" indent="0">
              <a:buFont typeface="Wingdings 2" pitchFamily="18" charset="2"/>
              <a:buNone/>
              <a:defRPr/>
            </a:pPr>
            <a:r>
              <a:rPr lang="en-US" sz="2800" dirty="0" smtClean="0">
                <a:latin typeface="Calibri" pitchFamily="34" charset="0"/>
                <a:cs typeface="Calibri" pitchFamily="34" charset="0"/>
              </a:rPr>
              <a:t>Conflict is…</a:t>
            </a:r>
          </a:p>
          <a:p>
            <a:pPr>
              <a:buFont typeface="Arial" pitchFamily="34" charset="0"/>
              <a:buChar char="•"/>
              <a:defRPr/>
            </a:pPr>
            <a:r>
              <a:rPr lang="en-US" sz="2800" dirty="0" smtClean="0">
                <a:latin typeface="Calibri" pitchFamily="34" charset="0"/>
                <a:cs typeface="Calibri" pitchFamily="34" charset="0"/>
              </a:rPr>
              <a:t>a normal,  inescapable part of life</a:t>
            </a:r>
          </a:p>
          <a:p>
            <a:pPr>
              <a:buFont typeface="Arial" pitchFamily="34" charset="0"/>
              <a:buChar char="•"/>
              <a:defRPr/>
            </a:pPr>
            <a:endParaRPr lang="en-US" sz="1200" dirty="0" smtClean="0">
              <a:latin typeface="Calibri" pitchFamily="34" charset="0"/>
              <a:cs typeface="Calibri" pitchFamily="34" charset="0"/>
            </a:endParaRPr>
          </a:p>
          <a:p>
            <a:pPr>
              <a:buFont typeface="Arial" pitchFamily="34" charset="0"/>
              <a:buChar char="•"/>
              <a:defRPr/>
            </a:pPr>
            <a:r>
              <a:rPr lang="en-US" sz="2800" dirty="0" smtClean="0">
                <a:latin typeface="Calibri" pitchFamily="34" charset="0"/>
                <a:cs typeface="Calibri" pitchFamily="34" charset="0"/>
              </a:rPr>
              <a:t>a periodic occurrence in any relationship</a:t>
            </a:r>
          </a:p>
          <a:p>
            <a:pPr>
              <a:buFont typeface="Arial" pitchFamily="34" charset="0"/>
              <a:buChar char="•"/>
              <a:defRPr/>
            </a:pPr>
            <a:endParaRPr lang="en-US" sz="1200" dirty="0" smtClean="0">
              <a:latin typeface="Calibri" pitchFamily="34" charset="0"/>
              <a:cs typeface="Calibri" pitchFamily="34" charset="0"/>
            </a:endParaRPr>
          </a:p>
          <a:p>
            <a:pPr>
              <a:buFont typeface="Arial" pitchFamily="34" charset="0"/>
              <a:buChar char="•"/>
              <a:defRPr/>
            </a:pPr>
            <a:r>
              <a:rPr lang="en-US" sz="2800" dirty="0" smtClean="0">
                <a:latin typeface="Calibri" pitchFamily="34" charset="0"/>
                <a:cs typeface="Calibri" pitchFamily="34" charset="0"/>
              </a:rPr>
              <a:t>an opportunity to understand opposing preferences and values</a:t>
            </a:r>
          </a:p>
          <a:p>
            <a:pPr>
              <a:buFont typeface="Arial" pitchFamily="34" charset="0"/>
              <a:buChar char="•"/>
              <a:defRPr/>
            </a:pPr>
            <a:endParaRPr lang="en-US" sz="1200" dirty="0" smtClean="0">
              <a:latin typeface="Calibri" pitchFamily="34" charset="0"/>
              <a:cs typeface="Calibri" pitchFamily="34" charset="0"/>
            </a:endParaRPr>
          </a:p>
          <a:p>
            <a:pPr>
              <a:buFont typeface="Arial" pitchFamily="34" charset="0"/>
              <a:buChar char="•"/>
              <a:defRPr/>
            </a:pPr>
            <a:r>
              <a:rPr lang="en-US" sz="2800" dirty="0" smtClean="0">
                <a:latin typeface="Calibri" pitchFamily="34" charset="0"/>
                <a:cs typeface="Calibri" pitchFamily="34" charset="0"/>
              </a:rPr>
              <a:t>ENERGY</a:t>
            </a:r>
            <a:endParaRPr lang="en-US" sz="2800" dirty="0">
              <a:latin typeface="Calibri" pitchFamily="34" charset="0"/>
              <a:cs typeface="Calibri" pitchFamily="34" charset="0"/>
            </a:endParaRPr>
          </a:p>
          <a:p>
            <a:pPr>
              <a:buFont typeface="Arial" pitchFamily="34" charset="0"/>
              <a:buChar char="•"/>
              <a:defRPr/>
            </a:pPr>
            <a:endParaRPr lang="en-US" dirty="0" smtClean="0"/>
          </a:p>
          <a:p>
            <a:pPr>
              <a:buFont typeface="Arial" pitchFamily="34" charset="0"/>
              <a:buChar char="•"/>
              <a:defRPr/>
            </a:pPr>
            <a:endParaRPr lang="en-US" dirty="0" smtClean="0"/>
          </a:p>
          <a:p>
            <a:pPr>
              <a:buFont typeface="Arial" pitchFamily="34" charset="0"/>
              <a:buChar char="•"/>
              <a:defRPr/>
            </a:pPr>
            <a:endParaRPr lang="en-US" dirty="0" smtClean="0"/>
          </a:p>
          <a:p>
            <a:pPr>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8B14712C-F05C-4C36-AF05-8A490DF307C6}" type="slidenum">
              <a:rPr lang="en-US" smtClean="0"/>
              <a:pPr>
                <a:defRPr/>
              </a:pPr>
              <a:t>3</a:t>
            </a:fld>
            <a:endParaRPr lang="en-US" dirty="0"/>
          </a:p>
        </p:txBody>
      </p:sp>
      <p:pic>
        <p:nvPicPr>
          <p:cNvPr id="14341" name="Content Placeholder 5" descr="iStock energy image.jpg"/>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62513" y="1371600"/>
            <a:ext cx="3914775" cy="4681538"/>
          </a:xfrm>
        </p:spPr>
      </p:pic>
    </p:spTree>
    <p:extLst>
      <p:ext uri="{BB962C8B-B14F-4D97-AF65-F5344CB8AC3E}">
        <p14:creationId xmlns:p14="http://schemas.microsoft.com/office/powerpoint/2010/main" val="774042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29145" y="76200"/>
            <a:ext cx="67056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smtClean="0"/>
              <a:t>Conflict Management</a:t>
            </a:r>
            <a:endParaRPr lang="en-US" sz="2800" b="1" dirty="0"/>
          </a:p>
        </p:txBody>
      </p:sp>
      <p:sp>
        <p:nvSpPr>
          <p:cNvPr id="5" name="Content Placeholder 4"/>
          <p:cNvSpPr>
            <a:spLocks noGrp="1"/>
          </p:cNvSpPr>
          <p:nvPr>
            <p:ph idx="1"/>
          </p:nvPr>
        </p:nvSpPr>
        <p:spPr>
          <a:xfrm>
            <a:off x="76200" y="990600"/>
            <a:ext cx="8839200" cy="5562600"/>
          </a:xfrm>
        </p:spPr>
        <p:txBody>
          <a:bodyPr>
            <a:noAutofit/>
          </a:bodyPr>
          <a:lstStyle/>
          <a:p>
            <a:r>
              <a:rPr lang="en-US" sz="2400" dirty="0"/>
              <a:t>The term </a:t>
            </a:r>
            <a:r>
              <a:rPr lang="en-US" sz="2400" b="1" dirty="0">
                <a:solidFill>
                  <a:srgbClr val="FF0000"/>
                </a:solidFill>
              </a:rPr>
              <a:t>conflict management</a:t>
            </a:r>
            <a:r>
              <a:rPr lang="en-US" sz="2400" dirty="0">
                <a:solidFill>
                  <a:srgbClr val="FF0000"/>
                </a:solidFill>
              </a:rPr>
              <a:t> </a:t>
            </a:r>
            <a:r>
              <a:rPr lang="en-US" sz="2400" dirty="0"/>
              <a:t>is sometimes used interchangeably with </a:t>
            </a:r>
            <a:r>
              <a:rPr lang="en-US" sz="2400" b="1" dirty="0">
                <a:solidFill>
                  <a:srgbClr val="FF0000"/>
                </a:solidFill>
              </a:rPr>
              <a:t>conflict resolution</a:t>
            </a:r>
            <a:r>
              <a:rPr lang="en-US" sz="2400" dirty="0"/>
              <a:t>. The difference, however, is that the concept of conflict management is based on a premise that not all disputes end in resolution. </a:t>
            </a:r>
          </a:p>
          <a:p>
            <a:r>
              <a:rPr lang="en-US" sz="2400" dirty="0" smtClean="0"/>
              <a:t>Additionally</a:t>
            </a:r>
            <a:r>
              <a:rPr lang="en-US" sz="2400" dirty="0"/>
              <a:t>, conflict management is the practice of identifying and handling conflict in a sensible, fair, and efficient manner. Conflict management is any collection of actions, responses, processes, and/or systems that help manage, improve, or prevent the deterioration of relationship dynamics</a:t>
            </a:r>
            <a:r>
              <a:rPr lang="en-US" sz="2400" dirty="0" smtClean="0"/>
              <a:t>.</a:t>
            </a:r>
            <a:endParaRPr lang="en-US" sz="2400" dirty="0"/>
          </a:p>
          <a:p>
            <a:r>
              <a:rPr lang="en-US" sz="2400" dirty="0"/>
              <a:t>When the parties can not resolve the dispute, they use strategies to manage the dispute and acknowledge their differences. </a:t>
            </a:r>
            <a:r>
              <a:rPr lang="en-US" sz="2400" i="1" dirty="0">
                <a:solidFill>
                  <a:srgbClr val="FF0000"/>
                </a:solidFill>
              </a:rPr>
              <a:t>Conflict management makes the parties to a dispute aware of their options. </a:t>
            </a:r>
            <a:r>
              <a:rPr lang="en-US" sz="2400" dirty="0"/>
              <a:t>It allows them to examine their own assessments, to communicate their feelings and assessments, and to choose options that avoid defensive reactions</a:t>
            </a:r>
          </a:p>
          <a:p>
            <a:endParaRPr lang="en-US" sz="2400" dirty="0"/>
          </a:p>
        </p:txBody>
      </p:sp>
    </p:spTree>
    <p:extLst>
      <p:ext uri="{BB962C8B-B14F-4D97-AF65-F5344CB8AC3E}">
        <p14:creationId xmlns:p14="http://schemas.microsoft.com/office/powerpoint/2010/main" val="378472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29145" y="152400"/>
            <a:ext cx="67056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smtClean="0"/>
              <a:t>Conflict Management</a:t>
            </a:r>
            <a:endParaRPr lang="en-US" sz="2800" b="1" dirty="0"/>
          </a:p>
        </p:txBody>
      </p:sp>
      <p:graphicFrame>
        <p:nvGraphicFramePr>
          <p:cNvPr id="3" name="Diagram 2"/>
          <p:cNvGraphicFramePr/>
          <p:nvPr>
            <p:extLst>
              <p:ext uri="{D42A27DB-BD31-4B8C-83A1-F6EECF244321}">
                <p14:modId xmlns:p14="http://schemas.microsoft.com/office/powerpoint/2010/main" val="1885071323"/>
              </p:ext>
            </p:extLst>
          </p:nvPr>
        </p:nvGraphicFramePr>
        <p:xfrm>
          <a:off x="228600" y="1066800"/>
          <a:ext cx="83820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598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685800" y="228600"/>
            <a:ext cx="7772400" cy="1143000"/>
          </a:xfrm>
          <a:prstGeom prst="rect">
            <a:avLst/>
          </a:prstGeom>
          <a:solidFill>
            <a:srgbClr val="FFFF00"/>
          </a:solidFill>
          <a:ln>
            <a:noFill/>
          </a:ln>
          <a:effectLst/>
        </p:spPr>
        <p:txBody>
          <a:bodyPr anchor="ctr"/>
          <a:lstStyle/>
          <a:p>
            <a:pPr algn="ctr"/>
            <a:r>
              <a:rPr lang="en-US" sz="4400" b="1" dirty="0">
                <a:solidFill>
                  <a:srgbClr val="FF0000"/>
                </a:solidFill>
              </a:rPr>
              <a:t>Types of conflict</a:t>
            </a:r>
          </a:p>
        </p:txBody>
      </p:sp>
      <p:sp>
        <p:nvSpPr>
          <p:cNvPr id="13315" name="Rectangle 3"/>
          <p:cNvSpPr>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accent2"/>
              </a:buClr>
              <a:buSzPct val="110000"/>
              <a:buFontTx/>
              <a:buChar char="•"/>
            </a:pPr>
            <a:r>
              <a:rPr lang="en-US" sz="4400" dirty="0"/>
              <a:t>Inter-personal and intra-personal</a:t>
            </a:r>
          </a:p>
          <a:p>
            <a:pPr marL="342900" indent="-342900">
              <a:spcBef>
                <a:spcPct val="20000"/>
              </a:spcBef>
              <a:buClr>
                <a:schemeClr val="accent2"/>
              </a:buClr>
              <a:buSzPct val="110000"/>
              <a:buFontTx/>
              <a:buChar char="•"/>
            </a:pPr>
            <a:r>
              <a:rPr lang="en-US" sz="4400" dirty="0"/>
              <a:t>Inter-group and intra-group</a:t>
            </a:r>
          </a:p>
          <a:p>
            <a:pPr marL="342900" indent="-342900">
              <a:spcBef>
                <a:spcPct val="20000"/>
              </a:spcBef>
              <a:buClr>
                <a:schemeClr val="accent2"/>
              </a:buClr>
              <a:buSzPct val="110000"/>
              <a:buFontTx/>
              <a:buChar char="•"/>
            </a:pPr>
            <a:r>
              <a:rPr lang="en-US" sz="4400" dirty="0"/>
              <a:t>Competitive and Disruptive</a:t>
            </a:r>
          </a:p>
        </p:txBody>
      </p:sp>
    </p:spTree>
    <p:extLst>
      <p:ext uri="{BB962C8B-B14F-4D97-AF65-F5344CB8AC3E}">
        <p14:creationId xmlns:p14="http://schemas.microsoft.com/office/powerpoint/2010/main" val="868193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anim calcmode="lin" valueType="num">
                                      <p:cBhvr additive="base">
                                        <p:cTn id="11" dur="500" fill="hold"/>
                                        <p:tgtEl>
                                          <p:spTgt spid="1331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331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 calcmode="lin" valueType="num">
                                      <p:cBhvr additive="base">
                                        <p:cTn id="15" dur="500" fill="hold"/>
                                        <p:tgtEl>
                                          <p:spTgt spid="1331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1026"/>
          <p:cNvSpPr>
            <a:spLocks noGrp="1" noChangeArrowheads="1"/>
          </p:cNvSpPr>
          <p:nvPr>
            <p:ph type="title"/>
          </p:nvPr>
        </p:nvSpPr>
        <p:spPr/>
        <p:txBody>
          <a:bodyPr/>
          <a:lstStyle/>
          <a:p>
            <a:r>
              <a:rPr lang="en-US" b="1" dirty="0" smtClean="0">
                <a:solidFill>
                  <a:srgbClr val="FF0000"/>
                </a:solidFill>
              </a:rPr>
              <a:t>Conditions</a:t>
            </a:r>
            <a:endParaRPr lang="en-US" dirty="0" smtClean="0">
              <a:solidFill>
                <a:srgbClr val="FF0000"/>
              </a:solidFill>
            </a:endParaRPr>
          </a:p>
        </p:txBody>
      </p:sp>
      <p:sp>
        <p:nvSpPr>
          <p:cNvPr id="31747" name="Rectangle 1027"/>
          <p:cNvSpPr>
            <a:spLocks noGrp="1" noChangeArrowheads="1"/>
          </p:cNvSpPr>
          <p:nvPr>
            <p:ph type="body" idx="1"/>
          </p:nvPr>
        </p:nvSpPr>
        <p:spPr>
          <a:xfrm>
            <a:off x="1143000" y="1676400"/>
            <a:ext cx="7772400" cy="4114800"/>
          </a:xfrm>
        </p:spPr>
        <p:txBody>
          <a:bodyPr>
            <a:normAutofit fontScale="92500" lnSpcReduction="10000"/>
          </a:bodyPr>
          <a:lstStyle/>
          <a:p>
            <a:r>
              <a:rPr lang="en-US" sz="3600" b="1" dirty="0" smtClean="0"/>
              <a:t>Scarce Resources</a:t>
            </a:r>
          </a:p>
          <a:p>
            <a:r>
              <a:rPr lang="en-US" sz="3600" b="1" dirty="0" smtClean="0"/>
              <a:t>Conflicting attitude</a:t>
            </a:r>
          </a:p>
          <a:p>
            <a:r>
              <a:rPr lang="en-US" sz="3600" b="1" dirty="0" smtClean="0"/>
              <a:t>Ambiguous jurisdiction</a:t>
            </a:r>
          </a:p>
          <a:p>
            <a:r>
              <a:rPr lang="en-US" sz="3600" b="1" dirty="0" smtClean="0"/>
              <a:t>Communication barriers</a:t>
            </a:r>
          </a:p>
          <a:p>
            <a:r>
              <a:rPr lang="en-US" sz="3600" b="1" dirty="0" smtClean="0"/>
              <a:t>Need for consensus</a:t>
            </a:r>
          </a:p>
          <a:p>
            <a:r>
              <a:rPr lang="en-US" sz="3600" b="1" dirty="0" smtClean="0"/>
              <a:t>Unresolved prior conflicts</a:t>
            </a:r>
          </a:p>
          <a:p>
            <a:r>
              <a:rPr lang="en-US" sz="3600" b="1" dirty="0" smtClean="0"/>
              <a:t>Knowledge of self and others</a:t>
            </a:r>
          </a:p>
          <a:p>
            <a:endParaRPr lang="en-US" sz="3600" b="1" dirty="0" smtClean="0"/>
          </a:p>
        </p:txBody>
      </p:sp>
    </p:spTree>
    <p:extLst>
      <p:ext uri="{BB962C8B-B14F-4D97-AF65-F5344CB8AC3E}">
        <p14:creationId xmlns:p14="http://schemas.microsoft.com/office/powerpoint/2010/main" val="18256073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 calcmode="lin" valueType="num">
                                      <p:cBhvr additive="base">
                                        <p:cTn id="11"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17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anim calcmode="lin" valueType="num">
                                      <p:cBhvr additive="base">
                                        <p:cTn id="15"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17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anim calcmode="lin" valueType="num">
                                      <p:cBhvr additive="base">
                                        <p:cTn id="19"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anim calcmode="lin" valueType="num">
                                      <p:cBhvr additive="base">
                                        <p:cTn id="23" dur="500" fill="hold"/>
                                        <p:tgtEl>
                                          <p:spTgt spid="3174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174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anim calcmode="lin" valueType="num">
                                      <p:cBhvr additive="base">
                                        <p:cTn id="27" dur="500" fill="hold"/>
                                        <p:tgtEl>
                                          <p:spTgt spid="3174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174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anim calcmode="lin" valueType="num">
                                      <p:cBhvr additive="base">
                                        <p:cTn id="31" dur="500" fill="hold"/>
                                        <p:tgtEl>
                                          <p:spTgt spid="3174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85800" y="533400"/>
            <a:ext cx="7772400" cy="990600"/>
          </a:xfrm>
        </p:spPr>
        <p:txBody>
          <a:bodyPr/>
          <a:lstStyle/>
          <a:p>
            <a:r>
              <a:rPr lang="en-US" b="1" smtClean="0">
                <a:solidFill>
                  <a:srgbClr val="FF0000"/>
                </a:solidFill>
              </a:rPr>
              <a:t>How to create conflict?</a:t>
            </a:r>
            <a:endParaRPr lang="en-US" smtClean="0">
              <a:solidFill>
                <a:srgbClr val="FF0000"/>
              </a:solidFill>
            </a:endParaRPr>
          </a:p>
        </p:txBody>
      </p:sp>
      <p:sp>
        <p:nvSpPr>
          <p:cNvPr id="18435" name="Rectangle 3"/>
          <p:cNvSpPr>
            <a:spLocks noGrp="1" noChangeArrowheads="1"/>
          </p:cNvSpPr>
          <p:nvPr>
            <p:ph type="body" idx="1"/>
          </p:nvPr>
        </p:nvSpPr>
        <p:spPr>
          <a:xfrm>
            <a:off x="228600" y="1600200"/>
            <a:ext cx="9220200" cy="5029200"/>
          </a:xfrm>
        </p:spPr>
        <p:txBody>
          <a:bodyPr/>
          <a:lstStyle/>
          <a:p>
            <a:pPr>
              <a:lnSpc>
                <a:spcPct val="90000"/>
              </a:lnSpc>
            </a:pPr>
            <a:r>
              <a:rPr lang="en-US" sz="2800" b="1" dirty="0" smtClean="0"/>
              <a:t>Not being a role model</a:t>
            </a:r>
          </a:p>
          <a:p>
            <a:pPr>
              <a:lnSpc>
                <a:spcPct val="90000"/>
              </a:lnSpc>
            </a:pPr>
            <a:r>
              <a:rPr lang="en-US" sz="2800" b="1" dirty="0" smtClean="0"/>
              <a:t>Take credit, no recognition </a:t>
            </a:r>
          </a:p>
          <a:p>
            <a:pPr>
              <a:lnSpc>
                <a:spcPct val="90000"/>
              </a:lnSpc>
            </a:pPr>
            <a:r>
              <a:rPr lang="en-US" sz="2800" b="1" dirty="0" smtClean="0"/>
              <a:t>Be judgmental</a:t>
            </a:r>
          </a:p>
          <a:p>
            <a:pPr>
              <a:lnSpc>
                <a:spcPct val="90000"/>
              </a:lnSpc>
            </a:pPr>
            <a:r>
              <a:rPr lang="en-US" sz="2800" b="1" dirty="0" smtClean="0"/>
              <a:t>Send written messages</a:t>
            </a:r>
          </a:p>
          <a:p>
            <a:pPr>
              <a:lnSpc>
                <a:spcPct val="90000"/>
              </a:lnSpc>
            </a:pPr>
            <a:r>
              <a:rPr lang="en-US" sz="2800" b="1" dirty="0" smtClean="0"/>
              <a:t>Subordinate should come to see me</a:t>
            </a:r>
          </a:p>
          <a:p>
            <a:pPr>
              <a:lnSpc>
                <a:spcPct val="90000"/>
              </a:lnSpc>
            </a:pPr>
            <a:r>
              <a:rPr lang="en-US" sz="2800" b="1" dirty="0" smtClean="0"/>
              <a:t>Make yourself inaccessible to your team</a:t>
            </a:r>
          </a:p>
          <a:p>
            <a:pPr>
              <a:lnSpc>
                <a:spcPct val="90000"/>
              </a:lnSpc>
            </a:pPr>
            <a:r>
              <a:rPr lang="en-US" sz="2800" b="1" dirty="0" smtClean="0"/>
              <a:t>Individual </a:t>
            </a:r>
            <a:r>
              <a:rPr lang="en-US" sz="2800" b="1" dirty="0" err="1" smtClean="0"/>
              <a:t>Vs</a:t>
            </a:r>
            <a:r>
              <a:rPr lang="en-US" sz="2800" b="1" dirty="0" smtClean="0"/>
              <a:t> team approach</a:t>
            </a:r>
          </a:p>
          <a:p>
            <a:pPr>
              <a:lnSpc>
                <a:spcPct val="90000"/>
              </a:lnSpc>
            </a:pPr>
            <a:r>
              <a:rPr lang="en-US" sz="2700" b="1" dirty="0" smtClean="0"/>
              <a:t>Telling them? Consulting them? Or deciding with them?</a:t>
            </a:r>
          </a:p>
          <a:p>
            <a:pPr>
              <a:lnSpc>
                <a:spcPct val="90000"/>
              </a:lnSpc>
            </a:pPr>
            <a:r>
              <a:rPr lang="en-US" sz="2800" b="1" dirty="0" smtClean="0"/>
              <a:t>Come tomorrow</a:t>
            </a:r>
          </a:p>
          <a:p>
            <a:pPr>
              <a:lnSpc>
                <a:spcPct val="90000"/>
              </a:lnSpc>
            </a:pPr>
            <a:r>
              <a:rPr lang="en-US" sz="2800" b="1" dirty="0" smtClean="0"/>
              <a:t>Introduce change without consultation or discussion</a:t>
            </a:r>
            <a:endParaRPr lang="en-US" sz="2800" dirty="0" smtClean="0"/>
          </a:p>
        </p:txBody>
      </p:sp>
    </p:spTree>
    <p:extLst>
      <p:ext uri="{BB962C8B-B14F-4D97-AF65-F5344CB8AC3E}">
        <p14:creationId xmlns:p14="http://schemas.microsoft.com/office/powerpoint/2010/main" val="1102074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 calcmode="lin" valueType="num">
                                      <p:cBhvr additive="base">
                                        <p:cTn id="23"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843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18435">
                                            <p:txEl>
                                              <p:pRg st="5" end="5"/>
                                            </p:txEl>
                                          </p:spTgt>
                                        </p:tgtEl>
                                        <p:attrNameLst>
                                          <p:attrName>style.visibility</p:attrName>
                                        </p:attrNameLst>
                                      </p:cBhvr>
                                      <p:to>
                                        <p:strVal val="visible"/>
                                      </p:to>
                                    </p:set>
                                    <p:anim calcmode="lin" valueType="num">
                                      <p:cBhvr additive="base">
                                        <p:cTn id="27"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843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par>
                                <p:cTn id="29" presetID="2" presetClass="entr" presetSubtype="8" fill="hold" grpId="0" nodeType="withEffect">
                                  <p:stCondLst>
                                    <p:cond delay="0"/>
                                  </p:stCondLst>
                                  <p:childTnLst>
                                    <p:set>
                                      <p:cBhvr>
                                        <p:cTn id="30" dur="1" fill="hold">
                                          <p:stCondLst>
                                            <p:cond delay="0"/>
                                          </p:stCondLst>
                                        </p:cTn>
                                        <p:tgtEl>
                                          <p:spTgt spid="18435">
                                            <p:txEl>
                                              <p:pRg st="6" end="6"/>
                                            </p:txEl>
                                          </p:spTgt>
                                        </p:tgtEl>
                                        <p:attrNameLst>
                                          <p:attrName>style.visibility</p:attrName>
                                        </p:attrNameLst>
                                      </p:cBhvr>
                                      <p:to>
                                        <p:strVal val="visible"/>
                                      </p:to>
                                    </p:set>
                                    <p:anim calcmode="lin" valueType="num">
                                      <p:cBhvr additive="base">
                                        <p:cTn id="31" dur="500" fill="hold"/>
                                        <p:tgtEl>
                                          <p:spTgt spid="1843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43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par>
                                <p:cTn id="33" presetID="2" presetClass="entr" presetSubtype="8" fill="hold" grpId="0" nodeType="with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anim calcmode="lin" valueType="num">
                                      <p:cBhvr additive="base">
                                        <p:cTn id="35" dur="500" fill="hold"/>
                                        <p:tgtEl>
                                          <p:spTgt spid="18435">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8435">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par>
                                <p:cTn id="37" presetID="2" presetClass="entr" presetSubtype="8" fill="hold" grpId="0" nodeType="withEffect">
                                  <p:stCondLst>
                                    <p:cond delay="0"/>
                                  </p:stCondLst>
                                  <p:childTnLst>
                                    <p:set>
                                      <p:cBhvr>
                                        <p:cTn id="38" dur="1" fill="hold">
                                          <p:stCondLst>
                                            <p:cond delay="0"/>
                                          </p:stCondLst>
                                        </p:cTn>
                                        <p:tgtEl>
                                          <p:spTgt spid="18435">
                                            <p:txEl>
                                              <p:pRg st="8" end="8"/>
                                            </p:txEl>
                                          </p:spTgt>
                                        </p:tgtEl>
                                        <p:attrNameLst>
                                          <p:attrName>style.visibility</p:attrName>
                                        </p:attrNameLst>
                                      </p:cBhvr>
                                      <p:to>
                                        <p:strVal val="visible"/>
                                      </p:to>
                                    </p:set>
                                    <p:anim calcmode="lin" valueType="num">
                                      <p:cBhvr additive="base">
                                        <p:cTn id="39" dur="500" fill="hold"/>
                                        <p:tgtEl>
                                          <p:spTgt spid="18435">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8435">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3" name="whoosh.wav"/>
                                        </p:tgtEl>
                                      </p:cMediaNode>
                                    </p:audio>
                                  </p:subTnLst>
                                </p:cTn>
                              </p:par>
                              <p:par>
                                <p:cTn id="41" presetID="2" presetClass="entr" presetSubtype="8" fill="hold" grpId="0" nodeType="withEffect">
                                  <p:stCondLst>
                                    <p:cond delay="0"/>
                                  </p:stCondLst>
                                  <p:childTnLst>
                                    <p:set>
                                      <p:cBhvr>
                                        <p:cTn id="42" dur="1" fill="hold">
                                          <p:stCondLst>
                                            <p:cond delay="0"/>
                                          </p:stCondLst>
                                        </p:cTn>
                                        <p:tgtEl>
                                          <p:spTgt spid="18435">
                                            <p:txEl>
                                              <p:pRg st="9" end="9"/>
                                            </p:txEl>
                                          </p:spTgt>
                                        </p:tgtEl>
                                        <p:attrNameLst>
                                          <p:attrName>style.visibility</p:attrName>
                                        </p:attrNameLst>
                                      </p:cBhvr>
                                      <p:to>
                                        <p:strVal val="visible"/>
                                      </p:to>
                                    </p:set>
                                    <p:anim calcmode="lin" valueType="num">
                                      <p:cBhvr additive="base">
                                        <p:cTn id="43" dur="500" fill="hold"/>
                                        <p:tgtEl>
                                          <p:spTgt spid="18435">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435">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838200" y="533400"/>
            <a:ext cx="8153400" cy="1143000"/>
          </a:xfrm>
        </p:spPr>
        <p:txBody>
          <a:bodyPr/>
          <a:lstStyle/>
          <a:p>
            <a:pPr algn="l"/>
            <a:r>
              <a:rPr lang="en-US" sz="4300" b="1" smtClean="0">
                <a:solidFill>
                  <a:srgbClr val="FF0000"/>
                </a:solidFill>
              </a:rPr>
              <a:t>Effects of conflict in organizations</a:t>
            </a:r>
            <a:endParaRPr lang="en-US" smtClean="0">
              <a:solidFill>
                <a:srgbClr val="FF0000"/>
              </a:solidFill>
            </a:endParaRPr>
          </a:p>
        </p:txBody>
      </p:sp>
      <p:sp>
        <p:nvSpPr>
          <p:cNvPr id="30723" name="Rectangle 3"/>
          <p:cNvSpPr>
            <a:spLocks noGrp="1" noChangeArrowheads="1"/>
          </p:cNvSpPr>
          <p:nvPr>
            <p:ph type="body" idx="1"/>
          </p:nvPr>
        </p:nvSpPr>
        <p:spPr/>
        <p:txBody>
          <a:bodyPr/>
          <a:lstStyle/>
          <a:p>
            <a:r>
              <a:rPr lang="en-US" b="1" dirty="0" smtClean="0"/>
              <a:t>Stress</a:t>
            </a:r>
          </a:p>
          <a:p>
            <a:r>
              <a:rPr lang="en-US" b="1" dirty="0" smtClean="0"/>
              <a:t>Absenteeism</a:t>
            </a:r>
          </a:p>
          <a:p>
            <a:r>
              <a:rPr lang="en-US" b="1" dirty="0" smtClean="0"/>
              <a:t>Staff turnover</a:t>
            </a:r>
          </a:p>
          <a:p>
            <a:r>
              <a:rPr lang="en-US" b="1" dirty="0" smtClean="0"/>
              <a:t>De-motivation</a:t>
            </a:r>
          </a:p>
          <a:p>
            <a:r>
              <a:rPr lang="en-US" b="1" dirty="0" smtClean="0"/>
              <a:t>Non-productivity</a:t>
            </a:r>
          </a:p>
          <a:p>
            <a:endParaRPr lang="en-US" b="1" dirty="0" smtClean="0"/>
          </a:p>
          <a:p>
            <a:endParaRPr lang="en-US" b="1" dirty="0" smtClean="0"/>
          </a:p>
        </p:txBody>
      </p:sp>
    </p:spTree>
    <p:extLst>
      <p:ext uri="{BB962C8B-B14F-4D97-AF65-F5344CB8AC3E}">
        <p14:creationId xmlns:p14="http://schemas.microsoft.com/office/powerpoint/2010/main" val="4129033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anim calcmode="lin" valueType="num">
                                      <p:cBhvr additive="base">
                                        <p:cTn id="11"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07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 calcmode="lin" valueType="num">
                                      <p:cBhvr additive="base">
                                        <p:cTn id="15"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07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anim calcmode="lin" valueType="num">
                                      <p:cBhvr additive="base">
                                        <p:cTn id="19"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anim calcmode="lin" valueType="num">
                                      <p:cBhvr additive="base">
                                        <p:cTn id="23"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072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1056</Words>
  <Application>Microsoft Office PowerPoint</Application>
  <PresentationFormat>On-screen Show (4:3)</PresentationFormat>
  <Paragraphs>150</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LECTURE 7</vt:lpstr>
      <vt:lpstr>PowerPoint Presentation</vt:lpstr>
      <vt:lpstr>CONFLICT  HAPPENS</vt:lpstr>
      <vt:lpstr>PowerPoint Presentation</vt:lpstr>
      <vt:lpstr>PowerPoint Presentation</vt:lpstr>
      <vt:lpstr>PowerPoint Presentation</vt:lpstr>
      <vt:lpstr>Conditions</vt:lpstr>
      <vt:lpstr>How to create conflict?</vt:lpstr>
      <vt:lpstr>Effects of conflict in organizations</vt:lpstr>
      <vt:lpstr>Tools for Conflict Management</vt:lpstr>
      <vt:lpstr>BLAME</vt:lpstr>
      <vt:lpstr>You get the picture…</vt:lpstr>
      <vt:lpstr>The “third party”</vt:lpstr>
      <vt:lpstr>Contribution Mapping</vt:lpstr>
      <vt:lpstr>5 ways to manage conflict</vt:lpstr>
      <vt:lpstr>PowerPoint Presentation</vt:lpstr>
      <vt:lpstr>Conflict Continuum</vt:lpstr>
      <vt:lpstr>PowerPoint Presentation</vt:lpstr>
      <vt:lpstr>How to create conflict?</vt:lpstr>
      <vt:lpstr>Conflicts Reasons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Hassan Daud Butt</dc:creator>
  <cp:lastModifiedBy>Hassan Daud Butt</cp:lastModifiedBy>
  <cp:revision>27</cp:revision>
  <dcterms:created xsi:type="dcterms:W3CDTF">2006-08-16T00:00:00Z</dcterms:created>
  <dcterms:modified xsi:type="dcterms:W3CDTF">2015-10-31T03:52:53Z</dcterms:modified>
</cp:coreProperties>
</file>